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6" r:id="rId5"/>
    <p:sldMasterId id="2147483689" r:id="rId6"/>
    <p:sldMasterId id="2147483704" r:id="rId7"/>
  </p:sldMasterIdLst>
  <p:notesMasterIdLst>
    <p:notesMasterId r:id="rId32"/>
  </p:notesMasterIdLst>
  <p:sldIdLst>
    <p:sldId id="461" r:id="rId8"/>
    <p:sldId id="256" r:id="rId9"/>
    <p:sldId id="259" r:id="rId10"/>
    <p:sldId id="460" r:id="rId11"/>
    <p:sldId id="286" r:id="rId12"/>
    <p:sldId id="2198" r:id="rId13"/>
    <p:sldId id="2199" r:id="rId14"/>
    <p:sldId id="2196" r:id="rId15"/>
    <p:sldId id="1212" r:id="rId16"/>
    <p:sldId id="2200" r:id="rId17"/>
    <p:sldId id="2181" r:id="rId18"/>
    <p:sldId id="2179" r:id="rId19"/>
    <p:sldId id="2195" r:id="rId20"/>
    <p:sldId id="1211" r:id="rId21"/>
    <p:sldId id="2197" r:id="rId22"/>
    <p:sldId id="2204" r:id="rId23"/>
    <p:sldId id="826" r:id="rId24"/>
    <p:sldId id="828" r:id="rId25"/>
    <p:sldId id="264" r:id="rId26"/>
    <p:sldId id="257" r:id="rId27"/>
    <p:sldId id="2201" r:id="rId28"/>
    <p:sldId id="2203" r:id="rId29"/>
    <p:sldId id="462" r:id="rId30"/>
    <p:sldId id="2194" r:id="rId31"/>
  </p:sldIdLst>
  <p:sldSz cx="12192000" cy="6858000"/>
  <p:notesSz cx="9940925" cy="6808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19D22-5D1F-41FF-AB03-BEE2610E8A58}" v="407" dt="2019-07-24T15:33:2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96" autoAdjust="0"/>
  </p:normalViewPr>
  <p:slideViewPr>
    <p:cSldViewPr snapToGrid="0" showGuides="1">
      <p:cViewPr>
        <p:scale>
          <a:sx n="50" d="100"/>
          <a:sy n="50" d="100"/>
        </p:scale>
        <p:origin x="1284" y="152"/>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DER, Shannon" userId="57296ac5-b7d2-4806-936a-ba8931155d7a" providerId="ADAL" clId="{BED91931-E1F8-41C6-85B3-C520D94DCBE2}"/>
    <pc:docChg chg="undo custSel addSld delSld modSld sldOrd modMainMaster">
      <pc:chgData name="HADER, Shannon" userId="57296ac5-b7d2-4806-936a-ba8931155d7a" providerId="ADAL" clId="{BED91931-E1F8-41C6-85B3-C520D94DCBE2}" dt="2019-07-24T15:38:28.209" v="883" actId="20577"/>
      <pc:docMkLst>
        <pc:docMk/>
      </pc:docMkLst>
      <pc:sldChg chg="add del ord">
        <pc:chgData name="HADER, Shannon" userId="57296ac5-b7d2-4806-936a-ba8931155d7a" providerId="ADAL" clId="{BED91931-E1F8-41C6-85B3-C520D94DCBE2}" dt="2019-07-24T14:53:26.385" v="237"/>
        <pc:sldMkLst>
          <pc:docMk/>
          <pc:sldMk cId="456271127" sldId="259"/>
        </pc:sldMkLst>
      </pc:sldChg>
      <pc:sldChg chg="del">
        <pc:chgData name="HADER, Shannon" userId="57296ac5-b7d2-4806-936a-ba8931155d7a" providerId="ADAL" clId="{BED91931-E1F8-41C6-85B3-C520D94DCBE2}" dt="2019-07-24T13:55:05.581" v="2" actId="2696"/>
        <pc:sldMkLst>
          <pc:docMk/>
          <pc:sldMk cId="2230733499" sldId="261"/>
        </pc:sldMkLst>
      </pc:sldChg>
      <pc:sldChg chg="del">
        <pc:chgData name="HADER, Shannon" userId="57296ac5-b7d2-4806-936a-ba8931155d7a" providerId="ADAL" clId="{BED91931-E1F8-41C6-85B3-C520D94DCBE2}" dt="2019-07-24T13:55:03.870" v="1" actId="2696"/>
        <pc:sldMkLst>
          <pc:docMk/>
          <pc:sldMk cId="3148070491" sldId="262"/>
        </pc:sldMkLst>
      </pc:sldChg>
      <pc:sldChg chg="del modNotesTx">
        <pc:chgData name="HADER, Shannon" userId="57296ac5-b7d2-4806-936a-ba8931155d7a" providerId="ADAL" clId="{BED91931-E1F8-41C6-85B3-C520D94DCBE2}" dt="2019-07-24T14:34:05.101" v="235" actId="2696"/>
        <pc:sldMkLst>
          <pc:docMk/>
          <pc:sldMk cId="0" sldId="272"/>
        </pc:sldMkLst>
      </pc:sldChg>
      <pc:sldChg chg="addSp delSp modSp">
        <pc:chgData name="HADER, Shannon" userId="57296ac5-b7d2-4806-936a-ba8931155d7a" providerId="ADAL" clId="{BED91931-E1F8-41C6-85B3-C520D94DCBE2}" dt="2019-07-24T15:36:36.481" v="879" actId="20577"/>
        <pc:sldMkLst>
          <pc:docMk/>
          <pc:sldMk cId="1058089428" sldId="462"/>
        </pc:sldMkLst>
        <pc:spChg chg="mod">
          <ac:chgData name="HADER, Shannon" userId="57296ac5-b7d2-4806-936a-ba8931155d7a" providerId="ADAL" clId="{BED91931-E1F8-41C6-85B3-C520D94DCBE2}" dt="2019-07-24T13:56:48.634" v="7" actId="255"/>
          <ac:spMkLst>
            <pc:docMk/>
            <pc:sldMk cId="1058089428" sldId="462"/>
            <ac:spMk id="2" creationId="{482FC3FC-EE83-4668-99AB-2E3107AE11F7}"/>
          </ac:spMkLst>
        </pc:spChg>
        <pc:spChg chg="del">
          <ac:chgData name="HADER, Shannon" userId="57296ac5-b7d2-4806-936a-ba8931155d7a" providerId="ADAL" clId="{BED91931-E1F8-41C6-85B3-C520D94DCBE2}" dt="2019-07-24T13:57:00.211" v="9"/>
          <ac:spMkLst>
            <pc:docMk/>
            <pc:sldMk cId="1058089428" sldId="462"/>
            <ac:spMk id="3" creationId="{859ACBAF-D253-4761-989E-192874E3CF4A}"/>
          </ac:spMkLst>
        </pc:spChg>
        <pc:spChg chg="add mod">
          <ac:chgData name="HADER, Shannon" userId="57296ac5-b7d2-4806-936a-ba8931155d7a" providerId="ADAL" clId="{BED91931-E1F8-41C6-85B3-C520D94DCBE2}" dt="2019-07-24T15:36:36.481" v="879" actId="20577"/>
          <ac:spMkLst>
            <pc:docMk/>
            <pc:sldMk cId="1058089428" sldId="462"/>
            <ac:spMk id="5" creationId="{C63AF8E9-6D2E-48BA-AAC3-11C7DA951327}"/>
          </ac:spMkLst>
        </pc:spChg>
        <pc:picChg chg="add mod">
          <ac:chgData name="HADER, Shannon" userId="57296ac5-b7d2-4806-936a-ba8931155d7a" providerId="ADAL" clId="{BED91931-E1F8-41C6-85B3-C520D94DCBE2}" dt="2019-07-24T15:27:07.209" v="727" actId="1076"/>
          <ac:picMkLst>
            <pc:docMk/>
            <pc:sldMk cId="1058089428" sldId="462"/>
            <ac:picMk id="4" creationId="{7898933E-473F-4BFB-BD6C-C8D1FD746EE9}"/>
          </ac:picMkLst>
        </pc:picChg>
      </pc:sldChg>
      <pc:sldChg chg="addSp delSp modSp del">
        <pc:chgData name="HADER, Shannon" userId="57296ac5-b7d2-4806-936a-ba8931155d7a" providerId="ADAL" clId="{BED91931-E1F8-41C6-85B3-C520D94DCBE2}" dt="2019-07-24T13:57:05.836" v="11" actId="2696"/>
        <pc:sldMkLst>
          <pc:docMk/>
          <pc:sldMk cId="1213727573" sldId="463"/>
        </pc:sldMkLst>
        <pc:spChg chg="add mod">
          <ac:chgData name="HADER, Shannon" userId="57296ac5-b7d2-4806-936a-ba8931155d7a" providerId="ADAL" clId="{BED91931-E1F8-41C6-85B3-C520D94DCBE2}" dt="2019-07-24T13:56:56.987" v="8"/>
          <ac:spMkLst>
            <pc:docMk/>
            <pc:sldMk cId="1213727573" sldId="463"/>
            <ac:spMk id="3" creationId="{918D319A-4E66-4D30-9196-4297F8BB2D12}"/>
          </ac:spMkLst>
        </pc:spChg>
        <pc:picChg chg="del">
          <ac:chgData name="HADER, Shannon" userId="57296ac5-b7d2-4806-936a-ba8931155d7a" providerId="ADAL" clId="{BED91931-E1F8-41C6-85B3-C520D94DCBE2}" dt="2019-07-24T13:56:56.987" v="8"/>
          <ac:picMkLst>
            <pc:docMk/>
            <pc:sldMk cId="1213727573" sldId="463"/>
            <ac:picMk id="4" creationId="{5AE665B4-8CFC-4515-B65F-69603F221C5E}"/>
          </ac:picMkLst>
        </pc:picChg>
      </pc:sldChg>
      <pc:sldChg chg="del">
        <pc:chgData name="HADER, Shannon" userId="57296ac5-b7d2-4806-936a-ba8931155d7a" providerId="ADAL" clId="{BED91931-E1F8-41C6-85B3-C520D94DCBE2}" dt="2019-07-24T13:55:02.041" v="0" actId="2696"/>
        <pc:sldMkLst>
          <pc:docMk/>
          <pc:sldMk cId="3808406143" sldId="464"/>
        </pc:sldMkLst>
      </pc:sldChg>
      <pc:sldChg chg="addSp modSp ord">
        <pc:chgData name="HADER, Shannon" userId="57296ac5-b7d2-4806-936a-ba8931155d7a" providerId="ADAL" clId="{BED91931-E1F8-41C6-85B3-C520D94DCBE2}" dt="2019-07-24T15:02:50.293" v="329" actId="207"/>
        <pc:sldMkLst>
          <pc:docMk/>
          <pc:sldMk cId="4139827799" sldId="2194"/>
        </pc:sldMkLst>
        <pc:spChg chg="add mod">
          <ac:chgData name="HADER, Shannon" userId="57296ac5-b7d2-4806-936a-ba8931155d7a" providerId="ADAL" clId="{BED91931-E1F8-41C6-85B3-C520D94DCBE2}" dt="2019-07-24T15:02:50.293" v="329" actId="207"/>
          <ac:spMkLst>
            <pc:docMk/>
            <pc:sldMk cId="4139827799" sldId="2194"/>
            <ac:spMk id="3" creationId="{28ACCDA1-D687-4A68-8770-0B677C3DBD0A}"/>
          </ac:spMkLst>
        </pc:spChg>
      </pc:sldChg>
      <pc:sldChg chg="addSp delSp modSp">
        <pc:chgData name="HADER, Shannon" userId="57296ac5-b7d2-4806-936a-ba8931155d7a" providerId="ADAL" clId="{BED91931-E1F8-41C6-85B3-C520D94DCBE2}" dt="2019-07-24T14:12:04.124" v="219" actId="1076"/>
        <pc:sldMkLst>
          <pc:docMk/>
          <pc:sldMk cId="2966604301" sldId="2195"/>
        </pc:sldMkLst>
        <pc:spChg chg="mod">
          <ac:chgData name="HADER, Shannon" userId="57296ac5-b7d2-4806-936a-ba8931155d7a" providerId="ADAL" clId="{BED91931-E1F8-41C6-85B3-C520D94DCBE2}" dt="2019-07-24T14:12:03.599" v="218" actId="1076"/>
          <ac:spMkLst>
            <pc:docMk/>
            <pc:sldMk cId="2966604301" sldId="2195"/>
            <ac:spMk id="5" creationId="{F80C599B-34DE-4946-A542-9EDCEC0B874E}"/>
          </ac:spMkLst>
        </pc:spChg>
        <pc:spChg chg="mod">
          <ac:chgData name="HADER, Shannon" userId="57296ac5-b7d2-4806-936a-ba8931155d7a" providerId="ADAL" clId="{BED91931-E1F8-41C6-85B3-C520D94DCBE2}" dt="2019-07-24T14:12:04.124" v="219" actId="1076"/>
          <ac:spMkLst>
            <pc:docMk/>
            <pc:sldMk cId="2966604301" sldId="2195"/>
            <ac:spMk id="9" creationId="{F2337E0A-E7B0-461A-9536-D7C38DCF1FF9}"/>
          </ac:spMkLst>
        </pc:spChg>
        <pc:spChg chg="add del mod">
          <ac:chgData name="HADER, Shannon" userId="57296ac5-b7d2-4806-936a-ba8931155d7a" providerId="ADAL" clId="{BED91931-E1F8-41C6-85B3-C520D94DCBE2}" dt="2019-07-24T14:11:43.825" v="212" actId="478"/>
          <ac:spMkLst>
            <pc:docMk/>
            <pc:sldMk cId="2966604301" sldId="2195"/>
            <ac:spMk id="10" creationId="{690ED7DA-4E80-48F5-A32F-EDE70FCC0E2D}"/>
          </ac:spMkLst>
        </pc:spChg>
        <pc:picChg chg="mod">
          <ac:chgData name="HADER, Shannon" userId="57296ac5-b7d2-4806-936a-ba8931155d7a" providerId="ADAL" clId="{BED91931-E1F8-41C6-85B3-C520D94DCBE2}" dt="2019-07-24T14:11:53.294" v="215" actId="1076"/>
          <ac:picMkLst>
            <pc:docMk/>
            <pc:sldMk cId="2966604301" sldId="2195"/>
            <ac:picMk id="4" creationId="{FB086580-AA4C-4999-B785-1B2731C5DE8F}"/>
          </ac:picMkLst>
        </pc:picChg>
      </pc:sldChg>
      <pc:sldChg chg="modNotesTx">
        <pc:chgData name="HADER, Shannon" userId="57296ac5-b7d2-4806-936a-ba8931155d7a" providerId="ADAL" clId="{BED91931-E1F8-41C6-85B3-C520D94DCBE2}" dt="2019-07-24T15:29:51.904" v="756" actId="20577"/>
        <pc:sldMkLst>
          <pc:docMk/>
          <pc:sldMk cId="577426975" sldId="2196"/>
        </pc:sldMkLst>
      </pc:sldChg>
      <pc:sldChg chg="addSp modSp modAnim">
        <pc:chgData name="HADER, Shannon" userId="57296ac5-b7d2-4806-936a-ba8931155d7a" providerId="ADAL" clId="{BED91931-E1F8-41C6-85B3-C520D94DCBE2}" dt="2019-07-24T15:16:58.629" v="720" actId="20577"/>
        <pc:sldMkLst>
          <pc:docMk/>
          <pc:sldMk cId="3898360515" sldId="2197"/>
        </pc:sldMkLst>
        <pc:spChg chg="mod">
          <ac:chgData name="HADER, Shannon" userId="57296ac5-b7d2-4806-936a-ba8931155d7a" providerId="ADAL" clId="{BED91931-E1F8-41C6-85B3-C520D94DCBE2}" dt="2019-07-24T15:15:31.965" v="587" actId="1076"/>
          <ac:spMkLst>
            <pc:docMk/>
            <pc:sldMk cId="3898360515" sldId="2197"/>
            <ac:spMk id="2" creationId="{8819A97F-EE90-4F2E-8863-056A26C1053D}"/>
          </ac:spMkLst>
        </pc:spChg>
        <pc:spChg chg="mod">
          <ac:chgData name="HADER, Shannon" userId="57296ac5-b7d2-4806-936a-ba8931155d7a" providerId="ADAL" clId="{BED91931-E1F8-41C6-85B3-C520D94DCBE2}" dt="2019-07-24T15:16:58.629" v="720" actId="20577"/>
          <ac:spMkLst>
            <pc:docMk/>
            <pc:sldMk cId="3898360515" sldId="2197"/>
            <ac:spMk id="3" creationId="{40ADA85E-AD96-4390-B241-47F125F53D10}"/>
          </ac:spMkLst>
        </pc:spChg>
        <pc:spChg chg="add mod">
          <ac:chgData name="HADER, Shannon" userId="57296ac5-b7d2-4806-936a-ba8931155d7a" providerId="ADAL" clId="{BED91931-E1F8-41C6-85B3-C520D94DCBE2}" dt="2019-07-24T13:58:39.368" v="156" actId="1076"/>
          <ac:spMkLst>
            <pc:docMk/>
            <pc:sldMk cId="3898360515" sldId="2197"/>
            <ac:spMk id="4" creationId="{BCA20F2A-5DE7-42B3-8162-00508B0E0D16}"/>
          </ac:spMkLst>
        </pc:spChg>
      </pc:sldChg>
      <pc:sldChg chg="addSp delSp modSp">
        <pc:chgData name="HADER, Shannon" userId="57296ac5-b7d2-4806-936a-ba8931155d7a" providerId="ADAL" clId="{BED91931-E1F8-41C6-85B3-C520D94DCBE2}" dt="2019-07-24T15:38:28.209" v="883" actId="20577"/>
        <pc:sldMkLst>
          <pc:docMk/>
          <pc:sldMk cId="3185118395" sldId="2198"/>
        </pc:sldMkLst>
        <pc:spChg chg="mod">
          <ac:chgData name="HADER, Shannon" userId="57296ac5-b7d2-4806-936a-ba8931155d7a" providerId="ADAL" clId="{BED91931-E1F8-41C6-85B3-C520D94DCBE2}" dt="2019-07-24T15:38:28.209" v="883" actId="20577"/>
          <ac:spMkLst>
            <pc:docMk/>
            <pc:sldMk cId="3185118395" sldId="2198"/>
            <ac:spMk id="2" creationId="{1E0D8CA9-89F1-48DD-A836-7B418E377455}"/>
          </ac:spMkLst>
        </pc:spChg>
        <pc:spChg chg="add del mod">
          <ac:chgData name="HADER, Shannon" userId="57296ac5-b7d2-4806-936a-ba8931155d7a" providerId="ADAL" clId="{BED91931-E1F8-41C6-85B3-C520D94DCBE2}" dt="2019-07-24T14:12:38.206" v="221"/>
          <ac:spMkLst>
            <pc:docMk/>
            <pc:sldMk cId="3185118395" sldId="2198"/>
            <ac:spMk id="16" creationId="{9548E6E3-6069-4BBF-9E74-028493031D61}"/>
          </ac:spMkLst>
        </pc:spChg>
      </pc:sldChg>
      <pc:sldChg chg="modSp">
        <pc:chgData name="HADER, Shannon" userId="57296ac5-b7d2-4806-936a-ba8931155d7a" providerId="ADAL" clId="{BED91931-E1F8-41C6-85B3-C520D94DCBE2}" dt="2019-07-24T15:06:06.535" v="496" actId="1076"/>
        <pc:sldMkLst>
          <pc:docMk/>
          <pc:sldMk cId="3290441780" sldId="2201"/>
        </pc:sldMkLst>
        <pc:spChg chg="mod">
          <ac:chgData name="HADER, Shannon" userId="57296ac5-b7d2-4806-936a-ba8931155d7a" providerId="ADAL" clId="{BED91931-E1F8-41C6-85B3-C520D94DCBE2}" dt="2019-07-24T15:06:06.535" v="496" actId="1076"/>
          <ac:spMkLst>
            <pc:docMk/>
            <pc:sldMk cId="3290441780" sldId="2201"/>
            <ac:spMk id="2" creationId="{F69BC28B-8DF3-4953-B698-1D8DEC2923FB}"/>
          </ac:spMkLst>
        </pc:spChg>
      </pc:sldChg>
      <pc:sldChg chg="modSp">
        <pc:chgData name="HADER, Shannon" userId="57296ac5-b7d2-4806-936a-ba8931155d7a" providerId="ADAL" clId="{BED91931-E1F8-41C6-85B3-C520D94DCBE2}" dt="2019-07-24T14:10:15.434" v="209" actId="20577"/>
        <pc:sldMkLst>
          <pc:docMk/>
          <pc:sldMk cId="634481378" sldId="2203"/>
        </pc:sldMkLst>
        <pc:spChg chg="mod">
          <ac:chgData name="HADER, Shannon" userId="57296ac5-b7d2-4806-936a-ba8931155d7a" providerId="ADAL" clId="{BED91931-E1F8-41C6-85B3-C520D94DCBE2}" dt="2019-07-24T14:10:15.434" v="209" actId="20577"/>
          <ac:spMkLst>
            <pc:docMk/>
            <pc:sldMk cId="634481378" sldId="2203"/>
            <ac:spMk id="3" creationId="{ED517FA0-0D31-4120-8260-F6AC9F37B3EC}"/>
          </ac:spMkLst>
        </pc:spChg>
      </pc:sldChg>
      <pc:sldMasterChg chg="delSldLayout modSldLayout">
        <pc:chgData name="HADER, Shannon" userId="57296ac5-b7d2-4806-936a-ba8931155d7a" providerId="ADAL" clId="{BED91931-E1F8-41C6-85B3-C520D94DCBE2}" dt="2019-07-24T14:34:05.109" v="236" actId="2696"/>
        <pc:sldMasterMkLst>
          <pc:docMk/>
          <pc:sldMasterMk cId="4264706393" sldId="2147483662"/>
        </pc:sldMasterMkLst>
        <pc:sldLayoutChg chg="modSp">
          <pc:chgData name="HADER, Shannon" userId="57296ac5-b7d2-4806-936a-ba8931155d7a" providerId="ADAL" clId="{BED91931-E1F8-41C6-85B3-C520D94DCBE2}" dt="2019-07-24T14:10:03.702" v="199" actId="1076"/>
          <pc:sldLayoutMkLst>
            <pc:docMk/>
            <pc:sldMasterMk cId="4264706393" sldId="2147483662"/>
            <pc:sldLayoutMk cId="3829635116" sldId="2147483665"/>
          </pc:sldLayoutMkLst>
          <pc:picChg chg="mod">
            <ac:chgData name="HADER, Shannon" userId="57296ac5-b7d2-4806-936a-ba8931155d7a" providerId="ADAL" clId="{BED91931-E1F8-41C6-85B3-C520D94DCBE2}" dt="2019-07-24T14:10:03.702" v="199" actId="1076"/>
            <ac:picMkLst>
              <pc:docMk/>
              <pc:sldMasterMk cId="4264706393" sldId="2147483662"/>
              <pc:sldLayoutMk cId="3829635116" sldId="2147483665"/>
              <ac:picMk id="6" creationId="{58029BB7-64F5-499B-904B-81B98760115C}"/>
            </ac:picMkLst>
          </pc:picChg>
        </pc:sldLayoutChg>
        <pc:sldLayoutChg chg="del">
          <pc:chgData name="HADER, Shannon" userId="57296ac5-b7d2-4806-936a-ba8931155d7a" providerId="ADAL" clId="{BED91931-E1F8-41C6-85B3-C520D94DCBE2}" dt="2019-07-24T14:34:05.109" v="236" actId="2696"/>
          <pc:sldLayoutMkLst>
            <pc:docMk/>
            <pc:sldMasterMk cId="4264706393" sldId="2147483662"/>
            <pc:sldLayoutMk cId="54040854" sldId="214748370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8475" cy="341313"/>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5630863" y="0"/>
            <a:ext cx="4308475" cy="341313"/>
          </a:xfrm>
          <a:prstGeom prst="rect">
            <a:avLst/>
          </a:prstGeom>
        </p:spPr>
        <p:txBody>
          <a:bodyPr vert="horz" lIns="91440" tIns="45720" rIns="91440" bIns="45720" rtlCol="0"/>
          <a:lstStyle>
            <a:lvl1pPr algn="r">
              <a:defRPr sz="1200"/>
            </a:lvl1pPr>
          </a:lstStyle>
          <a:p>
            <a:fld id="{C8B7E74A-E1A8-4212-89BA-218A30741118}" type="datetimeFigureOut">
              <a:rPr lang="en-CH" smtClean="0"/>
              <a:t>24/07/2019</a:t>
            </a:fld>
            <a:endParaRPr lang="en-CH"/>
          </a:p>
        </p:txBody>
      </p:sp>
      <p:sp>
        <p:nvSpPr>
          <p:cNvPr id="4" name="Slide Image Placeholder 3"/>
          <p:cNvSpPr>
            <a:spLocks noGrp="1" noRot="1" noChangeAspect="1"/>
          </p:cNvSpPr>
          <p:nvPr>
            <p:ph type="sldImg" idx="2"/>
          </p:nvPr>
        </p:nvSpPr>
        <p:spPr>
          <a:xfrm>
            <a:off x="2927350" y="850900"/>
            <a:ext cx="4086225" cy="22987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993775" y="3276600"/>
            <a:ext cx="7953375" cy="2681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6467475"/>
            <a:ext cx="4308475" cy="341313"/>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5630863" y="6467475"/>
            <a:ext cx="4308475" cy="341313"/>
          </a:xfrm>
          <a:prstGeom prst="rect">
            <a:avLst/>
          </a:prstGeom>
        </p:spPr>
        <p:txBody>
          <a:bodyPr vert="horz" lIns="91440" tIns="45720" rIns="91440" bIns="45720" rtlCol="0" anchor="b"/>
          <a:lstStyle>
            <a:lvl1pPr algn="r">
              <a:defRPr sz="1200"/>
            </a:lvl1pPr>
          </a:lstStyle>
          <a:p>
            <a:fld id="{D0D02FEF-97B0-408A-87FE-A9C4229361F5}" type="slidenum">
              <a:rPr lang="en-CH" smtClean="0"/>
              <a:t>‹#›</a:t>
            </a:fld>
            <a:endParaRPr lang="en-CH"/>
          </a:p>
        </p:txBody>
      </p:sp>
    </p:spTree>
    <p:extLst>
      <p:ext uri="{BB962C8B-B14F-4D97-AF65-F5344CB8AC3E}">
        <p14:creationId xmlns:p14="http://schemas.microsoft.com/office/powerpoint/2010/main" val="3667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E31837"/>
                </a:solidFill>
                <a:latin typeface="Arial" panose="020B0604020202020204" pitchFamily="34" charset="0"/>
                <a:cs typeface="Arial" panose="020B0604020202020204" pitchFamily="34" charset="0"/>
              </a:rPr>
              <a:t>ALSO:   FOOD INSECURITY &amp; HIV related risks</a:t>
            </a:r>
          </a:p>
          <a:p>
            <a:r>
              <a:rPr lang="en-GB" sz="1800" dirty="0">
                <a:solidFill>
                  <a:srgbClr val="E31837"/>
                </a:solidFill>
                <a:latin typeface="Arial" panose="020B0604020202020204" pitchFamily="34" charset="0"/>
                <a:cs typeface="Arial" panose="020B0604020202020204" pitchFamily="34" charset="0"/>
              </a:rPr>
              <a:t>             EXTRA RISKS FOR KEY POPULATIONS</a:t>
            </a:r>
          </a:p>
          <a:p>
            <a:endParaRPr lang="en-GB" sz="1800" dirty="0">
              <a:solidFill>
                <a:srgbClr val="E31837"/>
              </a:solidFill>
              <a:latin typeface="Arial" panose="020B0604020202020204" pitchFamily="34" charset="0"/>
              <a:cs typeface="Arial" panose="020B0604020202020204" pitchFamily="34" charset="0"/>
            </a:endParaRPr>
          </a:p>
          <a:p>
            <a:endParaRPr lang="en-GB" sz="1800" dirty="0">
              <a:solidFill>
                <a:srgbClr val="E31837"/>
              </a:solidFill>
              <a:latin typeface="Arial" panose="020B0604020202020204" pitchFamily="34" charset="0"/>
              <a:cs typeface="Arial" panose="020B0604020202020204" pitchFamily="34" charset="0"/>
            </a:endParaRPr>
          </a:p>
          <a:p>
            <a:r>
              <a:rPr lang="en-GB" sz="1800" dirty="0">
                <a:solidFill>
                  <a:srgbClr val="E31837"/>
                </a:solidFill>
                <a:latin typeface="Arial" panose="020B0604020202020204" pitchFamily="34" charset="0"/>
                <a:cs typeface="Arial" panose="020B0604020202020204" pitchFamily="34" charset="0"/>
              </a:rPr>
              <a:t>Double discrimination:</a:t>
            </a:r>
            <a:br>
              <a:rPr lang="en-GB" sz="1800" dirty="0">
                <a:solidFill>
                  <a:srgbClr val="E31837"/>
                </a:solidFill>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Restrictions on migrants, refugees and displaced people are </a:t>
            </a:r>
            <a:r>
              <a:rPr lang="en-GB" sz="1200" b="1" dirty="0">
                <a:latin typeface="Arial" panose="020B0604020202020204" pitchFamily="34" charset="0"/>
                <a:cs typeface="Arial" panose="020B0604020202020204" pitchFamily="34" charset="0"/>
              </a:rPr>
              <a:t>magnified</a:t>
            </a:r>
            <a:r>
              <a:rPr lang="en-GB" sz="1200" dirty="0">
                <a:latin typeface="Arial" panose="020B0604020202020204" pitchFamily="34" charset="0"/>
                <a:cs typeface="Arial" panose="020B0604020202020204" pitchFamily="34" charset="0"/>
              </a:rPr>
              <a:t> on people living with HIV</a:t>
            </a:r>
          </a:p>
          <a:p>
            <a:endParaRPr lang="en-GB" sz="1200" dirty="0">
              <a:latin typeface="Arial" panose="020B0604020202020204" pitchFamily="34" charset="0"/>
              <a:cs typeface="Arial" panose="020B0604020202020204" pitchFamily="34" charset="0"/>
            </a:endParaRPr>
          </a:p>
          <a:p>
            <a:r>
              <a:rPr lang="en-GB" sz="1400" dirty="0">
                <a:solidFill>
                  <a:srgbClr val="E31837"/>
                </a:solidFill>
                <a:latin typeface="Arial" panose="020B0604020202020204" pitchFamily="34" charset="0"/>
                <a:cs typeface="Arial" panose="020B0604020202020204" pitchFamily="34" charset="0"/>
              </a:rPr>
              <a:t>HIV vulnerability and risk </a:t>
            </a:r>
            <a:br>
              <a:rPr lang="en-GB" sz="1400" dirty="0">
                <a:solidFill>
                  <a:srgbClr val="E31837"/>
                </a:solidFill>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can be managed during emergencies</a:t>
            </a:r>
            <a:endParaRPr lang="en-CH" dirty="0"/>
          </a:p>
        </p:txBody>
      </p:sp>
      <p:sp>
        <p:nvSpPr>
          <p:cNvPr id="4" name="Slide Number Placeholder 3"/>
          <p:cNvSpPr>
            <a:spLocks noGrp="1"/>
          </p:cNvSpPr>
          <p:nvPr>
            <p:ph type="sldNum" sz="quarter" idx="5"/>
          </p:nvPr>
        </p:nvSpPr>
        <p:spPr/>
        <p:txBody>
          <a:bodyPr/>
          <a:lstStyle/>
          <a:p>
            <a:fld id="{D0D02FEF-97B0-408A-87FE-A9C4229361F5}" type="slidenum">
              <a:rPr lang="en-CH" smtClean="0"/>
              <a:t>6</a:t>
            </a:fld>
            <a:endParaRPr lang="en-CH"/>
          </a:p>
        </p:txBody>
      </p:sp>
    </p:spTree>
    <p:extLst>
      <p:ext uri="{BB962C8B-B14F-4D97-AF65-F5344CB8AC3E}">
        <p14:creationId xmlns:p14="http://schemas.microsoft.com/office/powerpoint/2010/main" val="93701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GB" dirty="0"/>
              <a:t>-Political will –in short term, to support those most impacted (for example from UN).  In the longer terms to support changes in the legal and policy environment, and reduce stigma.</a:t>
            </a:r>
          </a:p>
          <a:p>
            <a:pPr lvl="0"/>
            <a:endParaRPr lang="en-CH" dirty="0"/>
          </a:p>
          <a:p>
            <a:pPr lvl="0"/>
            <a:r>
              <a:rPr lang="en-GB" dirty="0"/>
              <a:t>-Funding to support communities as they react to the immediate needs and also beyond: “resilience builders”  (legal aid for example, know your rights campaigns, creation and support for networks of key pops)</a:t>
            </a:r>
          </a:p>
          <a:p>
            <a:pPr lvl="0"/>
            <a:endParaRPr lang="en-CH" dirty="0"/>
          </a:p>
          <a:p>
            <a:pPr lvl="0"/>
            <a:r>
              <a:rPr lang="en-GB" dirty="0"/>
              <a:t>--Tools so institutions are prepared: for example at UN level the Guidance on Preventing and addressing human rights crisis</a:t>
            </a:r>
          </a:p>
          <a:p>
            <a:pPr lvl="0"/>
            <a:endParaRPr lang="en-CH" dirty="0"/>
          </a:p>
          <a:p>
            <a:pPr lvl="0"/>
            <a:r>
              <a:rPr lang="en-GB" dirty="0"/>
              <a:t>--Long term investments: key human rights programmes are necessary and often overlooked investments -- central to creating an enabling environment (e.g. anti-stigma training of law enforcement and prisons personnel, health care workers, legal literacy programs)</a:t>
            </a:r>
          </a:p>
          <a:p>
            <a:pPr lvl="0"/>
            <a:endParaRPr lang="en-GB" dirty="0"/>
          </a:p>
          <a:p>
            <a:pPr lvl="0"/>
            <a:r>
              <a:rPr lang="en-GB" dirty="0"/>
              <a:t>As UNAIDS we produce with other partners a guidance so UN entities would be prepared to respond to human rights emergencies.  This guides our country teams and us in GVA and regional offices to support such responses.</a:t>
            </a:r>
            <a:endParaRPr lang="en-CH" dirty="0"/>
          </a:p>
          <a:p>
            <a:endParaRPr lang="en-CH" dirty="0"/>
          </a:p>
        </p:txBody>
      </p:sp>
      <p:sp>
        <p:nvSpPr>
          <p:cNvPr id="4" name="Slide Number Placeholder 3"/>
          <p:cNvSpPr>
            <a:spLocks noGrp="1"/>
          </p:cNvSpPr>
          <p:nvPr>
            <p:ph type="sldNum" sz="quarter" idx="5"/>
          </p:nvPr>
        </p:nvSpPr>
        <p:spPr/>
        <p:txBody>
          <a:bodyPr/>
          <a:lstStyle/>
          <a:p>
            <a:fld id="{32BEDE60-C9C3-49FB-834E-ADEC771D96C9}" type="slidenum">
              <a:rPr lang="en-CH" smtClean="0"/>
              <a:t>20</a:t>
            </a:fld>
            <a:endParaRPr lang="en-CH"/>
          </a:p>
        </p:txBody>
      </p:sp>
    </p:spTree>
    <p:extLst>
      <p:ext uri="{BB962C8B-B14F-4D97-AF65-F5344CB8AC3E}">
        <p14:creationId xmlns:p14="http://schemas.microsoft.com/office/powerpoint/2010/main" val="405327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D0D02FEF-97B0-408A-87FE-A9C4229361F5}" type="slidenum">
              <a:rPr lang="en-CH" smtClean="0"/>
              <a:t>22</a:t>
            </a:fld>
            <a:endParaRPr lang="en-CH"/>
          </a:p>
        </p:txBody>
      </p:sp>
    </p:spTree>
    <p:extLst>
      <p:ext uri="{BB962C8B-B14F-4D97-AF65-F5344CB8AC3E}">
        <p14:creationId xmlns:p14="http://schemas.microsoft.com/office/powerpoint/2010/main" val="42428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H" sz="1400" dirty="0"/>
              <a:t>As </a:t>
            </a:r>
            <a:r>
              <a:rPr lang="fr-CH" sz="1400" dirty="0" err="1"/>
              <a:t>we</a:t>
            </a:r>
            <a:r>
              <a:rPr lang="fr-CH" sz="1400" dirty="0"/>
              <a:t> </a:t>
            </a:r>
            <a:r>
              <a:rPr lang="fr-CH" sz="1400" dirty="0" err="1"/>
              <a:t>speak</a:t>
            </a:r>
            <a:r>
              <a:rPr lang="fr-CH" sz="1400" dirty="0"/>
              <a:t> about </a:t>
            </a:r>
            <a:r>
              <a:rPr lang="fr-CH" sz="1400" dirty="0" err="1"/>
              <a:t>frameworks</a:t>
            </a:r>
            <a:r>
              <a:rPr lang="fr-CH" sz="1400" dirty="0"/>
              <a:t> and </a:t>
            </a:r>
            <a:r>
              <a:rPr lang="fr-CH" sz="1400" dirty="0" err="1"/>
              <a:t>numbers</a:t>
            </a:r>
            <a:r>
              <a:rPr lang="fr-CH" sz="1400" dirty="0"/>
              <a:t> </a:t>
            </a:r>
            <a:r>
              <a:rPr lang="fr-CH" sz="1400" dirty="0" err="1"/>
              <a:t>we</a:t>
            </a:r>
            <a:r>
              <a:rPr lang="fr-CH" sz="1400" dirty="0"/>
              <a:t> </a:t>
            </a:r>
            <a:r>
              <a:rPr lang="fr-CH" sz="1400" dirty="0" err="1"/>
              <a:t>should</a:t>
            </a:r>
            <a:r>
              <a:rPr lang="fr-CH" sz="1400" dirty="0"/>
              <a:t> not </a:t>
            </a:r>
            <a:r>
              <a:rPr lang="fr-CH" sz="1400" dirty="0" err="1"/>
              <a:t>forget</a:t>
            </a:r>
            <a:r>
              <a:rPr lang="fr-CH" sz="1400" dirty="0"/>
              <a:t> the people – </a:t>
            </a:r>
            <a:r>
              <a:rPr lang="fr-CH" sz="1400" dirty="0" err="1"/>
              <a:t>fragility</a:t>
            </a:r>
            <a:r>
              <a:rPr lang="fr-CH" sz="1400" dirty="0"/>
              <a:t> </a:t>
            </a:r>
            <a:r>
              <a:rPr lang="fr-CH" sz="1400" dirty="0" err="1"/>
              <a:t>is</a:t>
            </a:r>
            <a:r>
              <a:rPr lang="fr-CH" sz="1400" dirty="0"/>
              <a:t> people in the </a:t>
            </a:r>
            <a:r>
              <a:rPr lang="fr-CH" sz="1400" dirty="0" err="1"/>
              <a:t>slums</a:t>
            </a:r>
            <a:r>
              <a:rPr lang="fr-CH" sz="1400" dirty="0"/>
              <a:t>, people in </a:t>
            </a:r>
            <a:r>
              <a:rPr lang="fr-CH" sz="1400" dirty="0" err="1"/>
              <a:t>extreme</a:t>
            </a:r>
            <a:r>
              <a:rPr lang="fr-CH" sz="1400" dirty="0"/>
              <a:t> </a:t>
            </a:r>
            <a:r>
              <a:rPr lang="fr-CH" sz="1400" dirty="0" err="1"/>
              <a:t>poverty</a:t>
            </a:r>
            <a:r>
              <a:rPr lang="fr-CH" sz="1400" dirty="0"/>
              <a:t>, key populations </a:t>
            </a:r>
            <a:r>
              <a:rPr lang="fr-CH" sz="1400" dirty="0" err="1"/>
              <a:t>affected</a:t>
            </a:r>
            <a:r>
              <a:rPr lang="fr-CH" sz="1400" dirty="0"/>
              <a:t> by punitive </a:t>
            </a:r>
            <a:r>
              <a:rPr lang="fr-CH" sz="1400" dirty="0" err="1"/>
              <a:t>laws</a:t>
            </a:r>
            <a:r>
              <a:rPr lang="fr-CH" sz="1400" dirty="0"/>
              <a:t>;  people in </a:t>
            </a:r>
            <a:r>
              <a:rPr lang="fr-CH" sz="1400" dirty="0" err="1"/>
              <a:t>conflic</a:t>
            </a:r>
            <a:r>
              <a:rPr lang="fr-CH" sz="1400" dirty="0"/>
              <a:t> areas;  people </a:t>
            </a:r>
            <a:r>
              <a:rPr lang="fr-CH" sz="1400" dirty="0" err="1"/>
              <a:t>affected</a:t>
            </a:r>
            <a:r>
              <a:rPr lang="fr-CH" sz="1400" dirty="0"/>
              <a:t> by </a:t>
            </a:r>
            <a:r>
              <a:rPr lang="fr-CH" sz="1400" dirty="0" err="1"/>
              <a:t>climate</a:t>
            </a:r>
            <a:r>
              <a:rPr lang="fr-CH" sz="1400" dirty="0"/>
              <a:t> change and </a:t>
            </a:r>
            <a:r>
              <a:rPr lang="fr-CH" sz="1400" dirty="0" err="1"/>
              <a:t>other</a:t>
            </a:r>
            <a:r>
              <a:rPr lang="fr-CH" sz="1400" dirty="0"/>
              <a:t> </a:t>
            </a:r>
            <a:r>
              <a:rPr lang="fr-CH" sz="1400" dirty="0" err="1"/>
              <a:t>natural</a:t>
            </a:r>
            <a:r>
              <a:rPr lang="fr-CH" sz="1400" dirty="0"/>
              <a:t> </a:t>
            </a:r>
            <a:r>
              <a:rPr lang="fr-CH" sz="1400" dirty="0" err="1"/>
              <a:t>disasters</a:t>
            </a:r>
            <a:r>
              <a:rPr lang="fr-CH" sz="1400" dirty="0"/>
              <a:t>; migrants and </a:t>
            </a:r>
            <a:r>
              <a:rPr lang="fr-CH" sz="1400" dirty="0" err="1"/>
              <a:t>displaced</a:t>
            </a:r>
            <a:r>
              <a:rPr lang="fr-CH" sz="1400" dirty="0"/>
              <a:t> </a:t>
            </a:r>
            <a:r>
              <a:rPr lang="fr-CH" sz="1400" dirty="0" err="1"/>
              <a:t>persons</a:t>
            </a:r>
            <a:endParaRPr lang="fr-CH" sz="1400" dirty="0"/>
          </a:p>
          <a:p>
            <a:pPr marL="285750" indent="-285750">
              <a:buFont typeface="Arial" panose="020B0604020202020204" pitchFamily="34" charset="0"/>
              <a:buChar char="•"/>
            </a:pPr>
            <a:endParaRPr lang="fr-CH" sz="1400" dirty="0"/>
          </a:p>
          <a:p>
            <a:pPr marL="285750" indent="-285750">
              <a:buFont typeface="Arial" panose="020B0604020202020204" pitchFamily="34" charset="0"/>
              <a:buChar char="•"/>
            </a:pPr>
            <a:r>
              <a:rPr lang="fr-CH" sz="1400" dirty="0"/>
              <a:t>In </a:t>
            </a:r>
            <a:r>
              <a:rPr lang="fr-CH" sz="1400" dirty="0" err="1"/>
              <a:t>most</a:t>
            </a:r>
            <a:r>
              <a:rPr lang="fr-CH" sz="1400" dirty="0"/>
              <a:t> cases </a:t>
            </a:r>
            <a:r>
              <a:rPr lang="fr-CH" sz="1400" dirty="0" err="1"/>
              <a:t>their</a:t>
            </a:r>
            <a:r>
              <a:rPr lang="fr-CH" sz="1400" dirty="0"/>
              <a:t> </a:t>
            </a:r>
            <a:r>
              <a:rPr lang="fr-CH" sz="1400" dirty="0" err="1"/>
              <a:t>lives</a:t>
            </a:r>
            <a:r>
              <a:rPr lang="fr-CH" sz="1400" dirty="0"/>
              <a:t> and </a:t>
            </a:r>
            <a:r>
              <a:rPr lang="fr-CH" sz="1400" dirty="0" err="1"/>
              <a:t>health</a:t>
            </a:r>
            <a:r>
              <a:rPr lang="fr-CH" sz="1400" dirty="0"/>
              <a:t> </a:t>
            </a:r>
            <a:r>
              <a:rPr lang="fr-CH" sz="1400" dirty="0" err="1"/>
              <a:t>is</a:t>
            </a:r>
            <a:r>
              <a:rPr lang="fr-CH" sz="1400" dirty="0"/>
              <a:t> </a:t>
            </a:r>
            <a:r>
              <a:rPr lang="fr-CH" sz="1400" dirty="0" err="1"/>
              <a:t>affected</a:t>
            </a:r>
            <a:r>
              <a:rPr lang="fr-CH" sz="1400" dirty="0"/>
              <a:t> by disruption in </a:t>
            </a:r>
            <a:r>
              <a:rPr lang="fr-CH" sz="1400" dirty="0" err="1"/>
              <a:t>governance</a:t>
            </a:r>
            <a:r>
              <a:rPr lang="fr-CH" sz="1400" dirty="0"/>
              <a:t> and infrastructure– in </a:t>
            </a:r>
            <a:r>
              <a:rPr lang="fr-CH" sz="1400" dirty="0" err="1"/>
              <a:t>other</a:t>
            </a:r>
            <a:r>
              <a:rPr lang="fr-CH" sz="1400" dirty="0"/>
              <a:t> cases </a:t>
            </a:r>
            <a:r>
              <a:rPr lang="fr-CH" sz="1400" dirty="0" err="1"/>
              <a:t>they</a:t>
            </a:r>
            <a:r>
              <a:rPr lang="fr-CH" sz="1400" dirty="0"/>
              <a:t> are  </a:t>
            </a:r>
            <a:r>
              <a:rPr lang="fr-CH" sz="1400" dirty="0" err="1"/>
              <a:t>responsibility</a:t>
            </a:r>
            <a:r>
              <a:rPr lang="fr-CH" sz="1400" dirty="0"/>
              <a:t> of no one, and in </a:t>
            </a:r>
            <a:r>
              <a:rPr lang="fr-CH" sz="1400" dirty="0" err="1"/>
              <a:t>some</a:t>
            </a:r>
            <a:r>
              <a:rPr lang="fr-CH" sz="1400" dirty="0"/>
              <a:t> cases </a:t>
            </a:r>
            <a:r>
              <a:rPr lang="fr-CH" sz="1400" dirty="0" err="1"/>
              <a:t>they</a:t>
            </a:r>
            <a:r>
              <a:rPr lang="fr-CH" sz="1400" dirty="0"/>
              <a:t> are </a:t>
            </a:r>
            <a:r>
              <a:rPr lang="fr-CH" sz="1400" dirty="0" err="1"/>
              <a:t>penalised</a:t>
            </a:r>
            <a:r>
              <a:rPr lang="fr-CH" sz="1400" dirty="0"/>
              <a:t> </a:t>
            </a:r>
            <a:r>
              <a:rPr lang="fr-CH" sz="1400" dirty="0" err="1"/>
              <a:t>because</a:t>
            </a:r>
            <a:r>
              <a:rPr lang="fr-CH" sz="1400" dirty="0"/>
              <a:t> of </a:t>
            </a:r>
            <a:r>
              <a:rPr lang="fr-CH" sz="1400" dirty="0" err="1"/>
              <a:t>who</a:t>
            </a:r>
            <a:r>
              <a:rPr lang="fr-CH" sz="1400" dirty="0"/>
              <a:t> </a:t>
            </a:r>
            <a:r>
              <a:rPr lang="fr-CH" sz="1400" dirty="0" err="1"/>
              <a:t>they</a:t>
            </a:r>
            <a:r>
              <a:rPr lang="fr-CH" sz="1400" dirty="0"/>
              <a:t> are – </a:t>
            </a:r>
            <a:r>
              <a:rPr lang="fr-CH" sz="1400" dirty="0" err="1"/>
              <a:t>what</a:t>
            </a:r>
            <a:r>
              <a:rPr lang="fr-CH" sz="1400" dirty="0"/>
              <a:t> </a:t>
            </a:r>
            <a:r>
              <a:rPr lang="fr-CH" sz="1400" dirty="0" err="1"/>
              <a:t>is</a:t>
            </a:r>
            <a:r>
              <a:rPr lang="fr-CH" sz="1400" dirty="0"/>
              <a:t> </a:t>
            </a:r>
            <a:r>
              <a:rPr lang="fr-CH" sz="1400" dirty="0" err="1"/>
              <a:t>common</a:t>
            </a:r>
            <a:r>
              <a:rPr lang="fr-CH" sz="1400" dirty="0"/>
              <a:t> to all </a:t>
            </a:r>
            <a:r>
              <a:rPr lang="fr-CH" sz="1400" dirty="0" err="1"/>
              <a:t>these</a:t>
            </a:r>
            <a:r>
              <a:rPr lang="fr-CH" sz="1400" dirty="0"/>
              <a:t> </a:t>
            </a:r>
            <a:r>
              <a:rPr lang="fr-CH" sz="1400" dirty="0" err="1"/>
              <a:t>circumstances</a:t>
            </a:r>
            <a:r>
              <a:rPr lang="fr-CH" sz="1400" dirty="0"/>
              <a:t> </a:t>
            </a:r>
            <a:r>
              <a:rPr lang="fr-CH" sz="1400" dirty="0" err="1"/>
              <a:t>is</a:t>
            </a:r>
            <a:r>
              <a:rPr lang="fr-CH" sz="1400" dirty="0"/>
              <a:t> the end </a:t>
            </a:r>
            <a:r>
              <a:rPr lang="fr-CH" sz="1400" dirty="0" err="1"/>
              <a:t>result</a:t>
            </a:r>
            <a:r>
              <a:rPr lang="fr-CH" sz="1400" dirty="0"/>
              <a:t> – the disruption in </a:t>
            </a:r>
            <a:r>
              <a:rPr lang="fr-CH" sz="1400" dirty="0" err="1"/>
              <a:t>access</a:t>
            </a:r>
            <a:r>
              <a:rPr lang="fr-CH" sz="1400" dirty="0"/>
              <a:t> to basic </a:t>
            </a:r>
            <a:r>
              <a:rPr lang="fr-CH" sz="1400" dirty="0" err="1"/>
              <a:t>neccessities</a:t>
            </a:r>
            <a:r>
              <a:rPr lang="fr-CH" sz="1400" dirty="0"/>
              <a:t> </a:t>
            </a:r>
            <a:r>
              <a:rPr lang="fr-CH" sz="1400" dirty="0" err="1"/>
              <a:t>including</a:t>
            </a:r>
            <a:r>
              <a:rPr lang="fr-CH" sz="1400" dirty="0"/>
              <a:t> </a:t>
            </a:r>
            <a:r>
              <a:rPr lang="fr-CH" sz="1400" dirty="0" err="1"/>
              <a:t>health</a:t>
            </a:r>
            <a:r>
              <a:rPr lang="fr-CH" sz="1400" dirty="0"/>
              <a:t> </a:t>
            </a:r>
            <a:endParaRPr lang="en-CH" sz="1400" dirty="0"/>
          </a:p>
        </p:txBody>
      </p:sp>
      <p:sp>
        <p:nvSpPr>
          <p:cNvPr id="4" name="Slide Number Placeholder 3"/>
          <p:cNvSpPr>
            <a:spLocks noGrp="1"/>
          </p:cNvSpPr>
          <p:nvPr>
            <p:ph type="sldNum" sz="quarter" idx="5"/>
          </p:nvPr>
        </p:nvSpPr>
        <p:spPr/>
        <p:txBody>
          <a:bodyPr/>
          <a:lstStyle/>
          <a:p>
            <a:fld id="{FF8C9109-9F66-427C-90A9-65AD97EDC88A}" type="slidenum">
              <a:rPr lang="en-CH" smtClean="0"/>
              <a:t>24</a:t>
            </a:fld>
            <a:endParaRPr lang="en-CH"/>
          </a:p>
        </p:txBody>
      </p:sp>
    </p:spTree>
    <p:extLst>
      <p:ext uri="{BB962C8B-B14F-4D97-AF65-F5344CB8AC3E}">
        <p14:creationId xmlns:p14="http://schemas.microsoft.com/office/powerpoint/2010/main" val="270940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a:t>The IASC Guidelines for </a:t>
            </a:r>
            <a:r>
              <a:rPr lang="fr-CH" sz="1200" dirty="0" err="1"/>
              <a:t>Addressing</a:t>
            </a:r>
            <a:r>
              <a:rPr lang="fr-CH" sz="1200" dirty="0"/>
              <a:t> HIV in Emergencies &amp; The </a:t>
            </a:r>
            <a:r>
              <a:rPr lang="fr-CH" sz="1200" dirty="0" err="1"/>
              <a:t>Sphere</a:t>
            </a:r>
            <a:r>
              <a:rPr lang="fr-CH" sz="1200" dirty="0"/>
              <a:t> Standards; </a:t>
            </a:r>
          </a:p>
          <a:p>
            <a:r>
              <a:rPr lang="fr-CH" sz="1200" dirty="0">
                <a:highlight>
                  <a:srgbClr val="FFFF00"/>
                </a:highlight>
              </a:rPr>
              <a:t>MISP (minimum initial service package)  </a:t>
            </a:r>
            <a:r>
              <a:rPr lang="fr-CH" sz="1200" dirty="0" err="1">
                <a:highlight>
                  <a:srgbClr val="FFFF00"/>
                </a:highlight>
              </a:rPr>
              <a:t>especially</a:t>
            </a:r>
            <a:r>
              <a:rPr lang="fr-CH" sz="1200" dirty="0">
                <a:highlight>
                  <a:srgbClr val="FFFF00"/>
                </a:highlight>
              </a:rPr>
              <a:t> in the </a:t>
            </a:r>
            <a:r>
              <a:rPr lang="fr-CH" sz="1200" dirty="0" err="1">
                <a:highlight>
                  <a:srgbClr val="FFFF00"/>
                </a:highlight>
              </a:rPr>
              <a:t>context</a:t>
            </a:r>
            <a:r>
              <a:rPr lang="fr-CH" sz="1200" dirty="0">
                <a:highlight>
                  <a:srgbClr val="FFFF00"/>
                </a:highlight>
              </a:rPr>
              <a:t> of </a:t>
            </a:r>
            <a:r>
              <a:rPr lang="fr-CH" sz="1200" dirty="0" err="1">
                <a:highlight>
                  <a:srgbClr val="FFFF00"/>
                </a:highlight>
              </a:rPr>
              <a:t>sexual</a:t>
            </a:r>
            <a:r>
              <a:rPr lang="fr-CH" sz="1200" dirty="0">
                <a:highlight>
                  <a:srgbClr val="FFFF00"/>
                </a:highlight>
              </a:rPr>
              <a:t> and reproductive </a:t>
            </a:r>
            <a:r>
              <a:rPr lang="fr-CH" sz="1200" dirty="0" err="1">
                <a:highlight>
                  <a:srgbClr val="FFFF00"/>
                </a:highlight>
              </a:rPr>
              <a:t>health</a:t>
            </a:r>
            <a:r>
              <a:rPr lang="fr-CH" sz="1200" dirty="0">
                <a:highlight>
                  <a:srgbClr val="FFFF00"/>
                </a:highlight>
              </a:rPr>
              <a:t> care</a:t>
            </a:r>
          </a:p>
          <a:p>
            <a:r>
              <a:rPr lang="fr-CH" sz="1200" dirty="0">
                <a:highlight>
                  <a:srgbClr val="FFFF00"/>
                </a:highlight>
              </a:rPr>
              <a:t>Guidelines for the </a:t>
            </a:r>
            <a:r>
              <a:rPr lang="fr-CH" sz="1200" dirty="0" err="1">
                <a:highlight>
                  <a:srgbClr val="FFFF00"/>
                </a:highlight>
              </a:rPr>
              <a:t>delivery</a:t>
            </a:r>
            <a:r>
              <a:rPr lang="fr-CH" sz="1200" dirty="0">
                <a:highlight>
                  <a:srgbClr val="FFFF00"/>
                </a:highlight>
              </a:rPr>
              <a:t> of </a:t>
            </a:r>
            <a:r>
              <a:rPr lang="fr-CH" sz="1200" dirty="0" err="1">
                <a:highlight>
                  <a:srgbClr val="FFFF00"/>
                </a:highlight>
              </a:rPr>
              <a:t>ARVs</a:t>
            </a:r>
            <a:r>
              <a:rPr lang="fr-CH" sz="1200" dirty="0">
                <a:highlight>
                  <a:srgbClr val="FFFF00"/>
                </a:highlight>
              </a:rPr>
              <a:t> to migrants and </a:t>
            </a:r>
            <a:r>
              <a:rPr lang="fr-CH" sz="1200" dirty="0" err="1">
                <a:highlight>
                  <a:srgbClr val="FFFF00"/>
                </a:highlight>
              </a:rPr>
              <a:t>crisis’affected</a:t>
            </a:r>
            <a:r>
              <a:rPr lang="fr-CH" sz="1200" dirty="0">
                <a:highlight>
                  <a:srgbClr val="FFFF00"/>
                </a:highlight>
              </a:rPr>
              <a:t> </a:t>
            </a:r>
            <a:r>
              <a:rPr lang="fr-CH" sz="1200" dirty="0" err="1">
                <a:highlight>
                  <a:srgbClr val="FFFF00"/>
                </a:highlight>
              </a:rPr>
              <a:t>persons</a:t>
            </a:r>
            <a:r>
              <a:rPr lang="fr-CH" sz="1200" dirty="0">
                <a:highlight>
                  <a:srgbClr val="FFFF00"/>
                </a:highlight>
              </a:rPr>
              <a:t> in </a:t>
            </a:r>
            <a:r>
              <a:rPr lang="fr-CH" sz="1200" dirty="0" err="1">
                <a:highlight>
                  <a:srgbClr val="FFFF00"/>
                </a:highlight>
              </a:rPr>
              <a:t>Africa</a:t>
            </a:r>
            <a:endParaRPr lang="fr-CH" sz="1200" dirty="0">
              <a:highlight>
                <a:srgbClr val="FFFF00"/>
              </a:highlight>
            </a:endParaRPr>
          </a:p>
          <a:p>
            <a:endParaRPr lang="en-CH" dirty="0"/>
          </a:p>
        </p:txBody>
      </p:sp>
      <p:sp>
        <p:nvSpPr>
          <p:cNvPr id="4" name="Slide Number Placeholder 3"/>
          <p:cNvSpPr>
            <a:spLocks noGrp="1"/>
          </p:cNvSpPr>
          <p:nvPr>
            <p:ph type="sldNum" sz="quarter" idx="5"/>
          </p:nvPr>
        </p:nvSpPr>
        <p:spPr/>
        <p:txBody>
          <a:bodyPr/>
          <a:lstStyle/>
          <a:p>
            <a:fld id="{D0D02FEF-97B0-408A-87FE-A9C4229361F5}" type="slidenum">
              <a:rPr lang="en-CH" smtClean="0"/>
              <a:t>7</a:t>
            </a:fld>
            <a:endParaRPr lang="en-CH"/>
          </a:p>
        </p:txBody>
      </p:sp>
    </p:spTree>
    <p:extLst>
      <p:ext uri="{BB962C8B-B14F-4D97-AF65-F5344CB8AC3E}">
        <p14:creationId xmlns:p14="http://schemas.microsoft.com/office/powerpoint/2010/main" val="32040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Poor state of national HIV services  in certain countries and isolated areas - how to extend non-existent or poor quality services  to humanitarian affected populations (e.g. viral load  services in West and Central Africa)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t>A re-</a:t>
            </a:r>
            <a:r>
              <a:rPr lang="fr-CH" sz="1200" dirty="0" err="1"/>
              <a:t>shifting</a:t>
            </a:r>
            <a:r>
              <a:rPr lang="fr-CH" sz="1200" dirty="0"/>
              <a:t> of focus, </a:t>
            </a:r>
            <a:r>
              <a:rPr lang="fr-CH" sz="1200" dirty="0" err="1"/>
              <a:t>away</a:t>
            </a:r>
            <a:r>
              <a:rPr lang="fr-CH" sz="1200" dirty="0"/>
              <a:t> </a:t>
            </a:r>
            <a:r>
              <a:rPr lang="fr-CH" sz="1200" dirty="0" err="1"/>
              <a:t>from</a:t>
            </a:r>
            <a:r>
              <a:rPr lang="fr-CH" sz="1200" dirty="0"/>
              <a:t> the centre…</a:t>
            </a:r>
            <a:br>
              <a:rPr lang="fr-CH" sz="1200" dirty="0"/>
            </a:br>
            <a:br>
              <a:rPr lang="fr-CH" sz="1200" dirty="0"/>
            </a:br>
            <a:r>
              <a:rPr lang="fr-CH" sz="1200" dirty="0" err="1"/>
              <a:t>Humanitarian</a:t>
            </a:r>
            <a:r>
              <a:rPr lang="fr-CH" sz="1200" dirty="0"/>
              <a:t> </a:t>
            </a:r>
            <a:r>
              <a:rPr lang="fr-CH" sz="1200" dirty="0" err="1"/>
              <a:t>space</a:t>
            </a:r>
            <a:r>
              <a:rPr lang="fr-CH" sz="1200" dirty="0"/>
              <a:t> </a:t>
            </a:r>
            <a:r>
              <a:rPr lang="fr-CH" sz="1200" dirty="0" err="1"/>
              <a:t>often</a:t>
            </a:r>
            <a:r>
              <a:rPr lang="fr-CH" sz="1200" dirty="0"/>
              <a:t> inaccessible to outsiders, </a:t>
            </a:r>
            <a:r>
              <a:rPr lang="fr-CH" sz="1200" dirty="0" err="1"/>
              <a:t>including</a:t>
            </a:r>
            <a:r>
              <a:rPr lang="fr-CH" sz="1200" dirty="0"/>
              <a:t> central </a:t>
            </a:r>
            <a:r>
              <a:rPr lang="fr-CH" sz="1200" dirty="0" err="1"/>
              <a:t>government</a:t>
            </a:r>
            <a:r>
              <a:rPr lang="fr-CH" sz="1200" dirty="0"/>
              <a:t> and the global </a:t>
            </a:r>
            <a:r>
              <a:rPr lang="fr-CH" sz="1200" dirty="0" err="1"/>
              <a:t>humanitarian</a:t>
            </a:r>
            <a:r>
              <a:rPr lang="fr-CH" sz="1200" dirty="0"/>
              <a:t> </a:t>
            </a:r>
            <a:r>
              <a:rPr lang="fr-CH" sz="1200" dirty="0" err="1"/>
              <a:t>response</a:t>
            </a:r>
            <a:br>
              <a:rPr lang="fr-CH" sz="1200" dirty="0"/>
            </a:br>
            <a:br>
              <a:rPr lang="fr-CH" sz="1200" dirty="0"/>
            </a:br>
            <a:r>
              <a:rPr lang="fr-CH" sz="1200" dirty="0"/>
              <a:t>The </a:t>
            </a:r>
            <a:r>
              <a:rPr lang="fr-CH" sz="1200" dirty="0" err="1"/>
              <a:t>answer</a:t>
            </a:r>
            <a:r>
              <a:rPr lang="fr-CH" sz="1200" dirty="0"/>
              <a:t> </a:t>
            </a:r>
            <a:r>
              <a:rPr lang="fr-CH" sz="1200" dirty="0" err="1"/>
              <a:t>is</a:t>
            </a:r>
            <a:r>
              <a:rPr lang="fr-CH" sz="1200" dirty="0"/>
              <a:t> </a:t>
            </a:r>
            <a:r>
              <a:rPr lang="fr-CH" sz="1200" dirty="0" err="1"/>
              <a:t>decentralization</a:t>
            </a:r>
            <a:r>
              <a:rPr lang="fr-CH" sz="1200" dirty="0"/>
              <a:t> of </a:t>
            </a:r>
            <a:r>
              <a:rPr lang="fr-CH" sz="1200" dirty="0" err="1"/>
              <a:t>health</a:t>
            </a:r>
            <a:r>
              <a:rPr lang="fr-CH" sz="1200" dirty="0"/>
              <a:t> care, </a:t>
            </a:r>
            <a:r>
              <a:rPr lang="fr-CH" sz="1200" dirty="0" err="1"/>
              <a:t>community</a:t>
            </a:r>
            <a:r>
              <a:rPr lang="fr-CH" sz="1200" dirty="0"/>
              <a:t> protection </a:t>
            </a:r>
            <a:r>
              <a:rPr lang="fr-CH" sz="1200" dirty="0" err="1"/>
              <a:t>mechanisms</a:t>
            </a:r>
            <a:r>
              <a:rPr lang="fr-CH" sz="1200" dirty="0"/>
              <a:t> and a </a:t>
            </a:r>
            <a:r>
              <a:rPr lang="fr-CH" sz="1200" dirty="0" err="1"/>
              <a:t>sysems</a:t>
            </a:r>
            <a:r>
              <a:rPr lang="fr-CH" sz="1200" dirty="0"/>
              <a:t> </a:t>
            </a:r>
            <a:r>
              <a:rPr lang="fr-CH" sz="1200" dirty="0" err="1"/>
              <a:t>approach</a:t>
            </a:r>
            <a:r>
              <a:rPr lang="fr-CH" sz="1200" dirty="0"/>
              <a:t> to </a:t>
            </a:r>
            <a:r>
              <a:rPr lang="fr-CH" sz="1200" dirty="0" err="1"/>
              <a:t>ensure</a:t>
            </a:r>
            <a:r>
              <a:rPr lang="fr-CH" sz="1200" dirty="0"/>
              <a:t> </a:t>
            </a:r>
            <a:r>
              <a:rPr lang="fr-CH" sz="1200" dirty="0" err="1"/>
              <a:t>quality</a:t>
            </a:r>
            <a:r>
              <a:rPr lang="fr-CH" sz="1200" dirty="0"/>
              <a:t> </a:t>
            </a:r>
            <a:r>
              <a:rPr lang="fr-CH" sz="1200" dirty="0" err="1"/>
              <a:t>assured</a:t>
            </a:r>
            <a:r>
              <a:rPr lang="fr-CH" sz="1200" dirty="0"/>
              <a:t> services. This can </a:t>
            </a:r>
            <a:r>
              <a:rPr lang="fr-CH" sz="1200" dirty="0" err="1"/>
              <a:t>be</a:t>
            </a:r>
            <a:r>
              <a:rPr lang="fr-CH" sz="1200" dirty="0"/>
              <a:t> </a:t>
            </a:r>
            <a:r>
              <a:rPr lang="fr-CH" sz="1200" dirty="0" err="1"/>
              <a:t>remote</a:t>
            </a:r>
            <a:r>
              <a:rPr lang="fr-CH" sz="1200" dirty="0"/>
              <a:t> </a:t>
            </a:r>
            <a:r>
              <a:rPr lang="fr-CH" sz="1200" dirty="0" err="1"/>
              <a:t>programming</a:t>
            </a:r>
            <a:r>
              <a:rPr lang="fr-CH" sz="1200" dirty="0"/>
              <a:t> </a:t>
            </a:r>
            <a:r>
              <a:rPr lang="fr-CH" sz="1200" dirty="0" err="1"/>
              <a:t>which</a:t>
            </a:r>
            <a:r>
              <a:rPr lang="fr-CH" sz="1200" dirty="0"/>
              <a:t> trusts and respects local </a:t>
            </a:r>
            <a:r>
              <a:rPr lang="fr-CH" sz="1200" dirty="0" err="1"/>
              <a:t>loci</a:t>
            </a:r>
            <a:r>
              <a:rPr lang="fr-CH" sz="1200" dirty="0"/>
              <a:t> for </a:t>
            </a:r>
            <a:r>
              <a:rPr lang="fr-CH" sz="1200" dirty="0" err="1"/>
              <a:t>decision</a:t>
            </a:r>
            <a:r>
              <a:rPr lang="fr-CH" sz="1200" dirty="0"/>
              <a:t> </a:t>
            </a:r>
            <a:r>
              <a:rPr lang="fr-CH" sz="1200" dirty="0" err="1"/>
              <a:t>making</a:t>
            </a:r>
            <a:br>
              <a:rPr lang="fr-CH" sz="1200" dirty="0"/>
            </a:br>
            <a:br>
              <a:rPr lang="fr-CH" sz="1200" dirty="0"/>
            </a:br>
            <a:r>
              <a:rPr lang="fr-CH" sz="1200" dirty="0"/>
              <a:t>Part of </a:t>
            </a:r>
            <a:r>
              <a:rPr lang="fr-CH" sz="1200" dirty="0" err="1"/>
              <a:t>this</a:t>
            </a:r>
            <a:r>
              <a:rPr lang="fr-CH" sz="1200" dirty="0"/>
              <a:t> compendium </a:t>
            </a:r>
            <a:r>
              <a:rPr lang="fr-CH" sz="1200" dirty="0" err="1"/>
              <a:t>is</a:t>
            </a:r>
            <a:r>
              <a:rPr lang="fr-CH" sz="1200" dirty="0"/>
              <a:t> the promotion of the </a:t>
            </a:r>
            <a:r>
              <a:rPr lang="fr-CH" sz="1200" dirty="0" err="1"/>
              <a:t>policy</a:t>
            </a:r>
            <a:r>
              <a:rPr lang="fr-CH" sz="1200" dirty="0"/>
              <a:t> of </a:t>
            </a:r>
            <a:r>
              <a:rPr lang="fr-CH" sz="1200" dirty="0" err="1"/>
              <a:t>task-shifting</a:t>
            </a:r>
            <a:r>
              <a:rPr lang="fr-CH" sz="1200" dirty="0"/>
              <a:t> and </a:t>
            </a:r>
            <a:r>
              <a:rPr lang="fr-CH" sz="1200" dirty="0" err="1"/>
              <a:t>elevating</a:t>
            </a:r>
            <a:r>
              <a:rPr lang="fr-CH" sz="1200" dirty="0"/>
              <a:t> </a:t>
            </a:r>
            <a:r>
              <a:rPr lang="fr-CH" sz="1200" dirty="0" err="1"/>
              <a:t>community</a:t>
            </a:r>
            <a:r>
              <a:rPr lang="fr-CH" sz="1200" dirty="0"/>
              <a:t> </a:t>
            </a:r>
            <a:r>
              <a:rPr lang="fr-CH" sz="1200" dirty="0" err="1"/>
              <a:t>health</a:t>
            </a:r>
            <a:r>
              <a:rPr lang="fr-CH" sz="1200" dirty="0"/>
              <a:t> </a:t>
            </a:r>
            <a:r>
              <a:rPr lang="fr-CH" sz="1200" dirty="0" err="1"/>
              <a:t>workers</a:t>
            </a:r>
            <a:r>
              <a:rPr lang="fr-CH" sz="1200" dirty="0"/>
              <a:t>, home-</a:t>
            </a:r>
            <a:r>
              <a:rPr lang="fr-CH" sz="1200" dirty="0" err="1"/>
              <a:t>based</a:t>
            </a:r>
            <a:r>
              <a:rPr lang="fr-CH" sz="1200" dirty="0"/>
              <a:t> care and point of site </a:t>
            </a:r>
            <a:r>
              <a:rPr lang="fr-CH" sz="1200" dirty="0" err="1"/>
              <a:t>testing</a:t>
            </a:r>
            <a:r>
              <a:rPr lang="fr-CH" sz="1200" dirty="0"/>
              <a:t> </a:t>
            </a:r>
            <a:endParaRPr lang="en-US" sz="1200" dirty="0"/>
          </a:p>
          <a:p>
            <a:endParaRPr lang="en-CH" dirty="0"/>
          </a:p>
        </p:txBody>
      </p:sp>
      <p:sp>
        <p:nvSpPr>
          <p:cNvPr id="4" name="Slide Number Placeholder 3"/>
          <p:cNvSpPr>
            <a:spLocks noGrp="1"/>
          </p:cNvSpPr>
          <p:nvPr>
            <p:ph type="sldNum" sz="quarter" idx="5"/>
          </p:nvPr>
        </p:nvSpPr>
        <p:spPr/>
        <p:txBody>
          <a:bodyPr/>
          <a:lstStyle/>
          <a:p>
            <a:fld id="{D0D02FEF-97B0-408A-87FE-A9C4229361F5}" type="slidenum">
              <a:rPr lang="en-CH" smtClean="0"/>
              <a:t>8</a:t>
            </a:fld>
            <a:endParaRPr lang="en-CH"/>
          </a:p>
        </p:txBody>
      </p:sp>
    </p:spTree>
    <p:extLst>
      <p:ext uri="{BB962C8B-B14F-4D97-AF65-F5344CB8AC3E}">
        <p14:creationId xmlns:p14="http://schemas.microsoft.com/office/powerpoint/2010/main" val="362038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95FC81B3-3939-4206-90B1-63F85E5B2482}" type="slidenum">
              <a:rPr lang="LID4096" smtClean="0"/>
              <a:t>11</a:t>
            </a:fld>
            <a:endParaRPr lang="LID4096"/>
          </a:p>
        </p:txBody>
      </p:sp>
    </p:spTree>
    <p:extLst>
      <p:ext uri="{BB962C8B-B14F-4D97-AF65-F5344CB8AC3E}">
        <p14:creationId xmlns:p14="http://schemas.microsoft.com/office/powerpoint/2010/main" val="76538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94138" y="636588"/>
            <a:ext cx="3059112" cy="1720850"/>
          </a:xfrm>
        </p:spPr>
      </p:sp>
      <p:sp>
        <p:nvSpPr>
          <p:cNvPr id="3" name="Notes Placeholder 2"/>
          <p:cNvSpPr>
            <a:spLocks noGrp="1"/>
          </p:cNvSpPr>
          <p:nvPr>
            <p:ph type="body" idx="1"/>
          </p:nvPr>
        </p:nvSpPr>
        <p:spPr/>
        <p:txBody>
          <a:bodyPr/>
          <a:lstStyle/>
          <a:p>
            <a:pPr marL="0" lvl="0" indent="0" defTabSz="914400">
              <a:spcBef>
                <a:spcPts val="1200"/>
              </a:spcBef>
              <a:spcAft>
                <a:spcPts val="600"/>
              </a:spcAft>
              <a:buFont typeface="Arial" panose="020B0604020202020204" pitchFamily="34" charset="0"/>
              <a:buNone/>
            </a:pPr>
            <a:endParaRPr lang="en-US" sz="2000" dirty="0"/>
          </a:p>
        </p:txBody>
      </p:sp>
      <p:sp>
        <p:nvSpPr>
          <p:cNvPr id="4" name="Slide Number Placeholder 3"/>
          <p:cNvSpPr>
            <a:spLocks noGrp="1"/>
          </p:cNvSpPr>
          <p:nvPr>
            <p:ph type="sldNum" sz="quarter" idx="5"/>
          </p:nvPr>
        </p:nvSpPr>
        <p:spPr/>
        <p:txBody>
          <a:bodyPr/>
          <a:lstStyle/>
          <a:p>
            <a:fld id="{95FC81B3-3939-4206-90B1-63F85E5B2482}" type="slidenum">
              <a:rPr lang="LID4096" smtClean="0"/>
              <a:t>12</a:t>
            </a:fld>
            <a:endParaRPr lang="LID4096"/>
          </a:p>
        </p:txBody>
      </p:sp>
    </p:spTree>
    <p:extLst>
      <p:ext uri="{BB962C8B-B14F-4D97-AF65-F5344CB8AC3E}">
        <p14:creationId xmlns:p14="http://schemas.microsoft.com/office/powerpoint/2010/main" val="145549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Human Immunodeficiency Virus Treatment</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Although severely affected by the earthquake, human immunodeficiency virus (HIV) clinical services supported by the President's Emergency Plan for AIDS Relief were restored quickly. For example, from October 1, 2008, to September 30, 2009, 44% (1,881 of 4,275) identified HIV-positive pregnant women received antiretroviral medicines to prevent HIV transmission to their children. This coverage fell to nearly 32% (1,115 of 3,563) the following year, which included the earthquake, but rebounded to 87% (4,783 of 5,502) (Figure) from October 2013 to September 2014. Similar recoveries occurred for other services, including antiretroviral therapy enrolment and screening of tuberculosis patients for HIV infection (</a:t>
            </a:r>
            <a:r>
              <a:rPr lang="en-US" sz="1200" b="0" i="1" u="none" strike="noStrike" kern="1200" dirty="0">
                <a:solidFill>
                  <a:schemeClr val="tx1"/>
                </a:solidFill>
                <a:effectLst/>
                <a:latin typeface="+mn-lt"/>
                <a:ea typeface="+mn-ea"/>
                <a:cs typeface="+mn-cs"/>
              </a:rPr>
              <a:t>4</a:t>
            </a:r>
            <a:r>
              <a:rPr lang="en-US" sz="1200" b="0" i="0" u="none" strike="noStrike" kern="1200" dirty="0">
                <a:solidFill>
                  <a:schemeClr val="tx1"/>
                </a:solidFill>
                <a:effectLst/>
                <a:latin typeface="+mn-lt"/>
                <a:ea typeface="+mn-ea"/>
                <a:cs typeface="+mn-cs"/>
              </a:rPr>
              <a:t>). </a:t>
            </a:r>
          </a:p>
          <a:p>
            <a:endParaRPr lang="en-CH" dirty="0"/>
          </a:p>
        </p:txBody>
      </p:sp>
      <p:sp>
        <p:nvSpPr>
          <p:cNvPr id="4" name="Slide Number Placeholder 3"/>
          <p:cNvSpPr>
            <a:spLocks noGrp="1"/>
          </p:cNvSpPr>
          <p:nvPr>
            <p:ph type="sldNum" sz="quarter" idx="5"/>
          </p:nvPr>
        </p:nvSpPr>
        <p:spPr/>
        <p:txBody>
          <a:bodyPr/>
          <a:lstStyle/>
          <a:p>
            <a:fld id="{D0D02FEF-97B0-408A-87FE-A9C4229361F5}" type="slidenum">
              <a:rPr lang="en-CH" smtClean="0"/>
              <a:t>13</a:t>
            </a:fld>
            <a:endParaRPr lang="en-CH"/>
          </a:p>
        </p:txBody>
      </p:sp>
    </p:spTree>
    <p:extLst>
      <p:ext uri="{BB962C8B-B14F-4D97-AF65-F5344CB8AC3E}">
        <p14:creationId xmlns:p14="http://schemas.microsoft.com/office/powerpoint/2010/main" val="192534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talk about emergencies we often overlook human rights emergencies, in which not only human rights are violated, but also have an impact on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environment of criminalization and discrimination fuels these emergencies. Laws and policies aimed at discouraging behaviours deemed culturally or religiously inappropriate can legitimize stigma and give license to discrimination and harassment, and violence, isolating people who are at high risk of HIV infection and hindering them from accessing vital HIV and health services. </a:t>
            </a:r>
          </a:p>
          <a:p>
            <a:endParaRPr lang="en-GB" dirty="0"/>
          </a:p>
          <a:p>
            <a:r>
              <a:rPr lang="en-GB" dirty="0"/>
              <a:t>As an example based on our NCPI: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Among 100 countries that reported data to UNAIDS in 2017, 44 stated they had laws specifically criminalizing same-sex sexual intercourse.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About three quarters of reporting countries criminalize some aspect of sex work, and 87% criminalize drug use or possession of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Nearly half of reporting countries said they had laws that criminalize HIV transmission, nondisclosure or exposure. </a:t>
            </a:r>
          </a:p>
          <a:p>
            <a:endParaRPr lang="en-GB" dirty="0"/>
          </a:p>
          <a:p>
            <a:r>
              <a:rPr lang="en-GB" dirty="0"/>
              <a:t>These situations can create a climate that condones violence and generate human rights emergencies, which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--Arrests and prosecution, attacks and violence on key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--raiding of NGO premises,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Bill that criminalizes key populations  in Parliament, </a:t>
            </a:r>
          </a:p>
          <a:p>
            <a:endParaRPr lang="en-GB" dirty="0"/>
          </a:p>
        </p:txBody>
      </p:sp>
      <p:sp>
        <p:nvSpPr>
          <p:cNvPr id="4" name="Slide Number Placeholder 3"/>
          <p:cNvSpPr>
            <a:spLocks noGrp="1"/>
          </p:cNvSpPr>
          <p:nvPr>
            <p:ph type="sldNum" sz="quarter" idx="5"/>
          </p:nvPr>
        </p:nvSpPr>
        <p:spPr/>
        <p:txBody>
          <a:bodyPr/>
          <a:lstStyle/>
          <a:p>
            <a:fld id="{32BEDE60-C9C3-49FB-834E-ADEC771D96C9}" type="slidenum">
              <a:rPr lang="en-CH" smtClean="0"/>
              <a:t>17</a:t>
            </a:fld>
            <a:endParaRPr lang="en-CH"/>
          </a:p>
        </p:txBody>
      </p:sp>
    </p:spTree>
    <p:extLst>
      <p:ext uri="{BB962C8B-B14F-4D97-AF65-F5344CB8AC3E}">
        <p14:creationId xmlns:p14="http://schemas.microsoft.com/office/powerpoint/2010/main" val="4035506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Discrimination and violence against lesbian, gay, bisexual, transgender and intersex (LGBTI) people in Nigeria are far too common. Human rights violations against LGBTI people are </a:t>
            </a:r>
            <a:r>
              <a:rPr lang="en-GB" dirty="0" err="1"/>
              <a:t>fueled</a:t>
            </a:r>
            <a:r>
              <a:rPr lang="en-GB" dirty="0"/>
              <a:t> by coercive and discriminatory legislation: Same-sex sexual relations are criminalized in the country, and in some northern Nigerian states where </a:t>
            </a:r>
            <a:r>
              <a:rPr lang="en-GB" dirty="0" err="1"/>
              <a:t>Shari’a</a:t>
            </a:r>
            <a:r>
              <a:rPr lang="en-GB" dirty="0"/>
              <a:t> law is applied, these acts are punishable by death. The Same-Sex Marriage (Prohibition) Act of 2013 imposes prison terms of 14 years for anyone who enters a same-sex marriage or civil union. Following passage of this Act, harassment and violence against LGBTI people increased in many parts of the country.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UNAIDS country team focused on reacting to crises of mass arbitrary arrests of young men suspected of homosexuality, by mobilizing a small crisis team that coordinated actions to ensure accused individuals would be released from prison.   </a:t>
            </a:r>
          </a:p>
          <a:p>
            <a:endParaRPr lang="fr-CH" dirty="0"/>
          </a:p>
          <a:p>
            <a:r>
              <a:rPr lang="en-GB" dirty="0"/>
              <a:t>In February 2014, 15 young men were brutalized by an angry mob, forced from their homes and cast out of their community in </a:t>
            </a:r>
            <a:r>
              <a:rPr lang="en-GB" dirty="0" err="1"/>
              <a:t>Gishiri</a:t>
            </a:r>
            <a:r>
              <a:rPr lang="en-GB" dirty="0"/>
              <a:t>, a village within the Nigerian capital. In the preceding weeks, 12 young men were physically assaulted and held in unlawful police detention in Bauchi, a northern Nigerian state. The alleged crime of these men, along with countless others in the country, was engaging in same-sex sexual relations. Discrimination and violence against lesbian, gay, bisexual, transgender and intersex (LGBTI) people in Nigeria are far too common. </a:t>
            </a:r>
          </a:p>
          <a:p>
            <a:endParaRPr lang="en-GB" dirty="0"/>
          </a:p>
          <a:p>
            <a:r>
              <a:rPr lang="en-GB" dirty="0"/>
              <a:t>Human rights violations against LGBTI people are </a:t>
            </a:r>
            <a:r>
              <a:rPr lang="en-GB" dirty="0" err="1"/>
              <a:t>fueled</a:t>
            </a:r>
            <a:r>
              <a:rPr lang="en-GB" dirty="0"/>
              <a:t> by coercive and discriminatory legislation: Same-sex sexual relations are criminalized in the country, and in some northern Nigerian states where </a:t>
            </a:r>
            <a:r>
              <a:rPr lang="en-GB" dirty="0" err="1"/>
              <a:t>Shari’a</a:t>
            </a:r>
            <a:r>
              <a:rPr lang="en-GB" dirty="0"/>
              <a:t> law is applied, these acts are punishable by death. The Same-Sex Marriage (Prohibition) Act of 2013 imposes prison terms of 14 years for anyone who enters a same-sex marriage or civil union. The law also punishes establishing, supporting, and participating in gay organizations and public displays of affection with 10 years in prison. Following passage of this Act, harassment and violence against LGBTI people increased in many parts of the country.1 </a:t>
            </a:r>
            <a:endParaRPr lang="fr-CH" dirty="0"/>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the crisis UNAIDS supported the creation of a group of volunteer practicing lawyers. The lawyers reacted to the crises helping free those men that were prosecuted.  The trained lawyers then formed the Coalition of Lawyers for Human Rights (</a:t>
            </a:r>
            <a:r>
              <a:rPr lang="en-US" dirty="0" err="1"/>
              <a:t>CoLaHR</a:t>
            </a:r>
            <a:r>
              <a:rPr lang="en-US" dirty="0"/>
              <a:t>) to provide legal services in cases of future violation of the rights of key populations.</a:t>
            </a:r>
          </a:p>
          <a:p>
            <a:endParaRPr lang="fr-CH" dirty="0"/>
          </a:p>
          <a:p>
            <a:endParaRPr lang="en-CH" dirty="0"/>
          </a:p>
        </p:txBody>
      </p:sp>
      <p:sp>
        <p:nvSpPr>
          <p:cNvPr id="4" name="Slide Number Placeholder 3"/>
          <p:cNvSpPr>
            <a:spLocks noGrp="1"/>
          </p:cNvSpPr>
          <p:nvPr>
            <p:ph type="sldNum" sz="quarter" idx="5"/>
          </p:nvPr>
        </p:nvSpPr>
        <p:spPr/>
        <p:txBody>
          <a:bodyPr/>
          <a:lstStyle/>
          <a:p>
            <a:fld id="{32BEDE60-C9C3-49FB-834E-ADEC771D96C9}" type="slidenum">
              <a:rPr lang="en-CH" smtClean="0"/>
              <a:t>18</a:t>
            </a:fld>
            <a:endParaRPr lang="en-CH"/>
          </a:p>
        </p:txBody>
      </p:sp>
    </p:spTree>
    <p:extLst>
      <p:ext uri="{BB962C8B-B14F-4D97-AF65-F5344CB8AC3E}">
        <p14:creationId xmlns:p14="http://schemas.microsoft.com/office/powerpoint/2010/main" val="271399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UNAIDS country team focused on reacting to crises of mass arbitrary arrests of young men suspected of homosexuality, by mobilizing a small crisis team that coordinated actions to ensure accused individuals would be released from prison.   </a:t>
            </a:r>
          </a:p>
          <a:p>
            <a:endParaRPr lang="fr-CH" dirty="0"/>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the crisis UNAIDS supported the creation of a group of volunteer practicing lawyers. The lawyers reacted to the crises helping free those men that were prosecuted.  The trained lawyers then formed the Coalition of Lawyers for Human Rights (</a:t>
            </a:r>
            <a:r>
              <a:rPr lang="en-US" dirty="0" err="1"/>
              <a:t>CoLaHR</a:t>
            </a:r>
            <a:r>
              <a:rPr lang="en-US" dirty="0"/>
              <a:t>) to provide legal services in cases of future violation of the rights of key populations.</a:t>
            </a:r>
          </a:p>
          <a:p>
            <a:endParaRPr lang="fr-CH" dirty="0"/>
          </a:p>
          <a:p>
            <a:endParaRPr lang="fr-CH" dirty="0"/>
          </a:p>
          <a:p>
            <a:pPr lvl="0">
              <a:lnSpc>
                <a:spcPct val="100000"/>
              </a:lnSpc>
            </a:pPr>
            <a:r>
              <a:rPr lang="en-GB" dirty="0"/>
              <a:t>This Network created to respond to immediate crisis still exists and continues to serve communities.  </a:t>
            </a:r>
          </a:p>
          <a:p>
            <a:pPr lvl="0">
              <a:lnSpc>
                <a:spcPct val="100000"/>
              </a:lnSpc>
            </a:pPr>
            <a:r>
              <a:rPr lang="en-GB" dirty="0"/>
              <a:t>A crisis was used to support communities to organize themselves and strengthen a service that could be available in case of future situations where communities require legal support</a:t>
            </a:r>
            <a:endParaRPr lang="en-US" dirty="0"/>
          </a:p>
          <a:p>
            <a:endParaRPr lang="en-CH" dirty="0"/>
          </a:p>
        </p:txBody>
      </p:sp>
      <p:sp>
        <p:nvSpPr>
          <p:cNvPr id="4" name="Slide Number Placeholder 3"/>
          <p:cNvSpPr>
            <a:spLocks noGrp="1"/>
          </p:cNvSpPr>
          <p:nvPr>
            <p:ph type="sldNum" sz="quarter" idx="5"/>
          </p:nvPr>
        </p:nvSpPr>
        <p:spPr/>
        <p:txBody>
          <a:bodyPr/>
          <a:lstStyle/>
          <a:p>
            <a:fld id="{32BEDE60-C9C3-49FB-834E-ADEC771D96C9}" type="slidenum">
              <a:rPr lang="en-CH" smtClean="0"/>
              <a:t>19</a:t>
            </a:fld>
            <a:endParaRPr lang="en-CH"/>
          </a:p>
        </p:txBody>
      </p:sp>
    </p:spTree>
    <p:extLst>
      <p:ext uri="{BB962C8B-B14F-4D97-AF65-F5344CB8AC3E}">
        <p14:creationId xmlns:p14="http://schemas.microsoft.com/office/powerpoint/2010/main" val="3156270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A852-AD9C-48DC-84B7-AD2C7984A51F}" type="datetimeFigureOut">
              <a:rPr lang="en-US" smtClean="0"/>
              <a:pPr/>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BF8D61-F614-4D3A-9663-2DE4497C6219}"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F2E001F-4962-404D-944F-4241A33D9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0745" y="404664"/>
            <a:ext cx="1930716" cy="1563283"/>
          </a:xfrm>
          <a:prstGeom prst="rect">
            <a:avLst/>
          </a:prstGeom>
        </p:spPr>
      </p:pic>
      <p:pic>
        <p:nvPicPr>
          <p:cNvPr id="8" name="Picture 8">
            <a:extLst>
              <a:ext uri="{FF2B5EF4-FFF2-40B4-BE49-F238E27FC236}">
                <a16:creationId xmlns:a16="http://schemas.microsoft.com/office/drawing/2014/main" id="{56C63AB0-7958-4944-B799-AE61535D0C33}"/>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4974089" y="6357937"/>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6AA9301-C06E-4EA7-BC35-8564683AA7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008" y="150716"/>
            <a:ext cx="2755983" cy="1328778"/>
          </a:xfrm>
          <a:prstGeom prst="rect">
            <a:avLst/>
          </a:prstGeom>
        </p:spPr>
      </p:pic>
    </p:spTree>
    <p:extLst>
      <p:ext uri="{BB962C8B-B14F-4D97-AF65-F5344CB8AC3E}">
        <p14:creationId xmlns:p14="http://schemas.microsoft.com/office/powerpoint/2010/main" val="93701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234785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DA0940A-3929-4FE9-B02B-40B9F6AFB0F7}"/>
              </a:ext>
            </a:extLst>
          </p:cNvPr>
          <p:cNvPicPr>
            <a:picLocks noChangeAspect="1"/>
          </p:cNvPicPr>
          <p:nvPr userDrawn="1"/>
        </p:nvPicPr>
        <p:blipFill>
          <a:blip r:embed="rId2"/>
          <a:stretch>
            <a:fillRect/>
          </a:stretch>
        </p:blipFill>
        <p:spPr>
          <a:xfrm>
            <a:off x="-138025" y="0"/>
            <a:ext cx="2371550" cy="1146147"/>
          </a:xfrm>
          <a:prstGeom prst="rect">
            <a:avLst/>
          </a:prstGeom>
        </p:spPr>
      </p:pic>
      <p:pic>
        <p:nvPicPr>
          <p:cNvPr id="8" name="Picture 7">
            <a:extLst>
              <a:ext uri="{FF2B5EF4-FFF2-40B4-BE49-F238E27FC236}">
                <a16:creationId xmlns:a16="http://schemas.microsoft.com/office/drawing/2014/main" id="{C593A097-7E94-40DA-AE62-E9D6993E2158}"/>
              </a:ext>
            </a:extLst>
          </p:cNvPr>
          <p:cNvPicPr>
            <a:picLocks noChangeAspect="1"/>
          </p:cNvPicPr>
          <p:nvPr userDrawn="1"/>
        </p:nvPicPr>
        <p:blipFill>
          <a:blip r:embed="rId3"/>
          <a:stretch>
            <a:fillRect/>
          </a:stretch>
        </p:blipFill>
        <p:spPr>
          <a:xfrm>
            <a:off x="5012352" y="6308728"/>
            <a:ext cx="1938696" cy="359695"/>
          </a:xfrm>
          <a:prstGeom prst="rect">
            <a:avLst/>
          </a:prstGeom>
        </p:spPr>
      </p:pic>
    </p:spTree>
    <p:extLst>
      <p:ext uri="{BB962C8B-B14F-4D97-AF65-F5344CB8AC3E}">
        <p14:creationId xmlns:p14="http://schemas.microsoft.com/office/powerpoint/2010/main" val="335902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A59988"/>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862391"/>
              </a:buClr>
              <a:buSzPct val="70000"/>
              <a:buFont typeface="Arial" panose="020B0604020202020204" pitchFamily="34" charset="0"/>
              <a:buChar char="•"/>
              <a:defRPr sz="3200" b="1" baseline="0">
                <a:solidFill>
                  <a:srgbClr val="000000"/>
                </a:solidFill>
                <a:latin typeface="Calibri" pitchFamily="34" charset="0"/>
              </a:defRPr>
            </a:lvl1pPr>
            <a:lvl2pPr marL="1066773" indent="-457189">
              <a:buClr>
                <a:srgbClr val="00853F"/>
              </a:buClr>
              <a:buSzPct val="100000"/>
              <a:buFont typeface="Arial" panose="020B0604020202020204" pitchFamily="34" charset="0"/>
              <a:buChar char="•"/>
              <a:defRPr sz="2667">
                <a:solidFill>
                  <a:schemeClr val="accent4">
                    <a:lumMod val="75000"/>
                  </a:schemeClr>
                </a:solidFill>
              </a:defRPr>
            </a:lvl2pPr>
            <a:lvl3pPr marL="1600160" indent="-380990">
              <a:buClr>
                <a:srgbClr val="A59988"/>
              </a:buClr>
              <a:buSzPct val="100000"/>
              <a:buFont typeface="Wingdings" panose="05000000000000000000" pitchFamily="2" charset="2"/>
              <a:buChar char="§"/>
              <a:defRPr sz="2400">
                <a:solidFill>
                  <a:schemeClr val="accent4">
                    <a:lumMod val="75000"/>
                  </a:schemeClr>
                </a:solidFill>
              </a:defRPr>
            </a:lvl3pPr>
            <a:lvl4pPr marL="2133547" indent="-304792">
              <a:buClr>
                <a:srgbClr val="00853F"/>
              </a:buClr>
              <a:buSzPct val="70000"/>
              <a:buFont typeface="Wingdings" panose="05000000000000000000" pitchFamily="2" charset="2"/>
              <a:buChar char="§"/>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2"/>
            <a:endParaRPr lang="en-US" dirty="0"/>
          </a:p>
          <a:p>
            <a:pPr lvl="1"/>
            <a:endParaRPr lang="en-US" dirty="0"/>
          </a:p>
          <a:p>
            <a:pPr lvl="2"/>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34"/>
          <a:stretch/>
        </p:blipFill>
        <p:spPr>
          <a:xfrm>
            <a:off x="0" y="6695924"/>
            <a:ext cx="12192000" cy="174281"/>
          </a:xfrm>
          <a:prstGeom prst="rect">
            <a:avLst/>
          </a:prstGeom>
        </p:spPr>
      </p:pic>
    </p:spTree>
    <p:extLst>
      <p:ext uri="{BB962C8B-B14F-4D97-AF65-F5344CB8AC3E}">
        <p14:creationId xmlns:p14="http://schemas.microsoft.com/office/powerpoint/2010/main" val="39378571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806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pic>
        <p:nvPicPr>
          <p:cNvPr id="3" name="Picture 2">
            <a:extLst>
              <a:ext uri="{FF2B5EF4-FFF2-40B4-BE49-F238E27FC236}">
                <a16:creationId xmlns:a16="http://schemas.microsoft.com/office/drawing/2014/main" id="{F7547C59-A1CC-4C71-8D78-42BE52832C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41" y="6111995"/>
            <a:ext cx="12347682" cy="746005"/>
          </a:xfrm>
          <a:prstGeom prst="rect">
            <a:avLst/>
          </a:prstGeom>
        </p:spPr>
      </p:pic>
      <p:pic>
        <p:nvPicPr>
          <p:cNvPr id="4" name="Picture 3">
            <a:extLst>
              <a:ext uri="{FF2B5EF4-FFF2-40B4-BE49-F238E27FC236}">
                <a16:creationId xmlns:a16="http://schemas.microsoft.com/office/drawing/2014/main" id="{560BC98A-56A5-4697-B3C3-52E284DC5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79524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11" name="Picture 8">
            <a:extLst>
              <a:ext uri="{FF2B5EF4-FFF2-40B4-BE49-F238E27FC236}">
                <a16:creationId xmlns:a16="http://schemas.microsoft.com/office/drawing/2014/main" id="{368B1BB2-E145-4B30-B3CF-87D8DACEB043}"/>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9925844" y="5561010"/>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87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2178873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669999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2861680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272884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11" name="Picture 8">
            <a:extLst>
              <a:ext uri="{FF2B5EF4-FFF2-40B4-BE49-F238E27FC236}">
                <a16:creationId xmlns:a16="http://schemas.microsoft.com/office/drawing/2014/main" id="{7DD8080C-FC31-456F-A656-3CC1720E2BA7}"/>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9963944" y="6246810"/>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39ED430-E7FF-4356-8629-C87A6CD7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008" y="150716"/>
            <a:ext cx="2755983" cy="1328778"/>
          </a:xfrm>
          <a:prstGeom prst="rect">
            <a:avLst/>
          </a:prstGeom>
        </p:spPr>
      </p:pic>
    </p:spTree>
    <p:extLst>
      <p:ext uri="{BB962C8B-B14F-4D97-AF65-F5344CB8AC3E}">
        <p14:creationId xmlns:p14="http://schemas.microsoft.com/office/powerpoint/2010/main" val="20275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51449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638353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949600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972425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70493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8290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CCAC-D4A0-47AC-94CC-5CF876720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A4D315DE-8E6B-4175-B803-87926924A2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CD00F497-EB4C-490F-B491-0450CFAFAB6D}"/>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A0F2E301-6BF5-4B15-91BD-E2E172C2142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0F95FDF-D509-44E9-849C-22FB7FAB4830}"/>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64879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52AD-14E8-4D80-80A3-A4E3E418BC8E}"/>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18E2A60B-5543-4AAE-88B7-E04F15C71D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D05863D-970E-44AB-AEDE-5F5D1DC8281B}"/>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8BD96839-B3D7-429C-BF46-4DB94DFC02D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7C7D89A-ACD2-4277-B9DC-676AFEF99008}"/>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828440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DB5-23F0-42E4-9BE9-E6DB3CFD8C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CFD20EB7-4C0E-4D00-B18A-699B315E6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74E8C3-FA3E-4305-9A7E-453A128BD58A}"/>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FC0B7F8B-A767-4763-87B1-F946927FB69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BF4DD7A-7DFA-4DB6-98FE-78A352EDBA5A}"/>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37374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D445-CFE3-4F8C-8FA3-A5D54D86577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B241AF47-7847-4FFF-A148-722F4F536C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71449E36-73F0-4B2B-90C6-05536553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1DF52D9D-079B-4802-BAAC-925DC760312B}"/>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6" name="Footer Placeholder 5">
            <a:extLst>
              <a:ext uri="{FF2B5EF4-FFF2-40B4-BE49-F238E27FC236}">
                <a16:creationId xmlns:a16="http://schemas.microsoft.com/office/drawing/2014/main" id="{70ADBD9B-76F6-4703-9418-D278DF4295C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BB319E5-D604-4128-ABFA-CA2379004A31}"/>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425176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8">
            <a:extLst>
              <a:ext uri="{FF2B5EF4-FFF2-40B4-BE49-F238E27FC236}">
                <a16:creationId xmlns:a16="http://schemas.microsoft.com/office/drawing/2014/main" id="{58029BB7-64F5-499B-904B-81B98760115C}"/>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10114572" y="6401592"/>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539AA99-CA46-4515-825E-122575C64B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0334"/>
            <a:ext cx="2370668" cy="1143001"/>
          </a:xfrm>
          <a:prstGeom prst="rect">
            <a:avLst/>
          </a:prstGeom>
        </p:spPr>
      </p:pic>
    </p:spTree>
    <p:extLst>
      <p:ext uri="{BB962C8B-B14F-4D97-AF65-F5344CB8AC3E}">
        <p14:creationId xmlns:p14="http://schemas.microsoft.com/office/powerpoint/2010/main" val="382963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38FD-2079-40F9-BDAC-4E24C3EEC7EA}"/>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10FB8B2C-BD0B-4C7B-9594-00AEFB709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908046-F3E4-4AF3-B14D-C42E44458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889F94E9-1402-4856-A36D-5094874ED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62CFC-7A99-4BFC-9336-57676C9C41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A18D7BF4-759B-4C63-8EFA-D93FED6B6DC9}"/>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8" name="Footer Placeholder 7">
            <a:extLst>
              <a:ext uri="{FF2B5EF4-FFF2-40B4-BE49-F238E27FC236}">
                <a16:creationId xmlns:a16="http://schemas.microsoft.com/office/drawing/2014/main" id="{E3B550CA-DE23-4681-A841-F75502EE3181}"/>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824BC727-A3C8-4E3C-8D04-60E5A16AEB0C}"/>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563272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5D1B-C7BA-48B7-970F-AAA96E70718A}"/>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714CBC6C-E664-42BF-B400-ADAB02E7EACF}"/>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4" name="Footer Placeholder 3">
            <a:extLst>
              <a:ext uri="{FF2B5EF4-FFF2-40B4-BE49-F238E27FC236}">
                <a16:creationId xmlns:a16="http://schemas.microsoft.com/office/drawing/2014/main" id="{93330613-5121-4E42-816A-761C672FECB8}"/>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779ED3FC-D3B5-4179-AE01-FA5BC7AC31A5}"/>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17808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53DC5-3C88-481C-A5C5-30271E27B84E}"/>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3" name="Footer Placeholder 2">
            <a:extLst>
              <a:ext uri="{FF2B5EF4-FFF2-40B4-BE49-F238E27FC236}">
                <a16:creationId xmlns:a16="http://schemas.microsoft.com/office/drawing/2014/main" id="{E8A89F22-6CB4-4D03-8F48-BE296ED34CD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725F882A-619B-4018-A5A3-1CCF79E96DAC}"/>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2791511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D082-94B2-4450-B953-BC1EB82BCF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493B4E8B-F981-4042-883E-7AC734726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C4A11628-A2B5-4B4A-9D0D-66FC50FE8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19D77-9DFB-4088-98BC-7685393FDD99}"/>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6" name="Footer Placeholder 5">
            <a:extLst>
              <a:ext uri="{FF2B5EF4-FFF2-40B4-BE49-F238E27FC236}">
                <a16:creationId xmlns:a16="http://schemas.microsoft.com/office/drawing/2014/main" id="{378A53A4-91A5-4237-BD90-7D6CDB70E6F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C188381-0AB9-4AB5-B151-220EE9EA4348}"/>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703764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5F26-0D51-4077-8E39-D94805A6A8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E7603732-F058-4435-AA30-07B8CA10C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197DF332-CCCE-4368-B55E-9748626EC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677C3-611B-46DF-93B6-70BCF2A06B82}"/>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6" name="Footer Placeholder 5">
            <a:extLst>
              <a:ext uri="{FF2B5EF4-FFF2-40B4-BE49-F238E27FC236}">
                <a16:creationId xmlns:a16="http://schemas.microsoft.com/office/drawing/2014/main" id="{B5E5E0B6-1F14-427B-AF3E-F6753AFEC5E3}"/>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9F44A7B-252D-4242-AFE0-6686F6A8ECD1}"/>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2616070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F5CB2-BEFE-4C9D-AD78-F97BE61D9005}"/>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0CEBF493-FEED-4545-A595-803AD7D3EA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9EF8FE9-499C-464A-807B-A48685FE58DF}"/>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18AC0524-C6BA-46C3-BCA1-D3112CAABB4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CEA4955-9868-4708-AC3A-01CB5B9BDAC8}"/>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179634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ACAFA-FB73-4FD5-A132-FCC9D1C7A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34099687-6777-41EF-AC4D-551BCE905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6ABA04E-2253-42AE-AAD5-B2F10CE8BAA7}"/>
              </a:ext>
            </a:extLst>
          </p:cNvPr>
          <p:cNvSpPr>
            <a:spLocks noGrp="1"/>
          </p:cNvSpPr>
          <p:nvPr>
            <p:ph type="dt" sz="half" idx="10"/>
          </p:nvPr>
        </p:nvSpPr>
        <p:spPr/>
        <p:txBody>
          <a:body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A75634F5-2541-4020-9AC3-4B758A3C2EE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6989A59-FC82-48BA-936B-CFEFE9E8086F}"/>
              </a:ext>
            </a:extLst>
          </p:cNvPr>
          <p:cNvSpPr>
            <a:spLocks noGrp="1"/>
          </p:cNvSpPr>
          <p:nvPr>
            <p:ph type="sldNum" sz="quarter" idx="12"/>
          </p:nvPr>
        </p:nvSpPr>
        <p:spPr/>
        <p:txBody>
          <a:bodyPr/>
          <a:lstStyle/>
          <a:p>
            <a:fld id="{AC143FB9-D96D-4377-9616-8AD71F879EA3}" type="slidenum">
              <a:rPr lang="en-CH" smtClean="0"/>
              <a:t>‹#›</a:t>
            </a:fld>
            <a:endParaRPr lang="en-CH"/>
          </a:p>
        </p:txBody>
      </p:sp>
    </p:spTree>
    <p:extLst>
      <p:ext uri="{BB962C8B-B14F-4D97-AF65-F5344CB8AC3E}">
        <p14:creationId xmlns:p14="http://schemas.microsoft.com/office/powerpoint/2010/main" val="3108931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Blue Header">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93135" y="6499276"/>
            <a:ext cx="9604861" cy="172328"/>
          </a:xfrm>
          <a:prstGeom prst="rect">
            <a:avLst/>
          </a:prstGeom>
        </p:spPr>
        <p:txBody>
          <a:bodyPr lIns="0" tIns="0" rIns="0" bIns="0">
            <a:normAutofit/>
          </a:bodyPr>
          <a:lstStyle>
            <a:lvl1pPr marL="0" indent="0">
              <a:buFontTx/>
              <a:buNone/>
              <a:defRPr sz="10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Tree>
    <p:extLst>
      <p:ext uri="{BB962C8B-B14F-4D97-AF65-F5344CB8AC3E}">
        <p14:creationId xmlns:p14="http://schemas.microsoft.com/office/powerpoint/2010/main" val="80267129"/>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0530-4703-49DF-92F4-54D452D35D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CE2A4FB1-1EA9-41AC-9F6D-019955E05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62DF26A9-A538-4C9A-BCCB-3D2322937549}"/>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0FA20D21-837E-4764-8D3B-C1F22028C70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52581AA-3CED-45E2-9E11-13A01967F1B9}"/>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4043662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9B3D-4024-483C-AE68-44CF8F6BA3FA}"/>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7841F4CF-59AE-418A-B5BF-AD51331ED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0DA0150-6D5F-42AF-837D-E1628BA33736}"/>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82640B9D-CB3A-424B-A2C7-62181746B87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EC23A03-7E24-478C-994B-C2B8CDDA9CBA}"/>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33434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7" name="Picture 8">
            <a:extLst>
              <a:ext uri="{FF2B5EF4-FFF2-40B4-BE49-F238E27FC236}">
                <a16:creationId xmlns:a16="http://schemas.microsoft.com/office/drawing/2014/main" id="{4C1A5C7F-7EB4-4942-8D39-89D3E9D849B0}"/>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5125244" y="6268659"/>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50BBC62-5821-4BC0-B581-7DBD91E7B9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82" y="5830115"/>
            <a:ext cx="2370668" cy="1143001"/>
          </a:xfrm>
          <a:prstGeom prst="rect">
            <a:avLst/>
          </a:prstGeom>
        </p:spPr>
      </p:pic>
      <p:pic>
        <p:nvPicPr>
          <p:cNvPr id="10" name="Picture 9" descr="A close up of a logo&#10;&#10;Description automatically generated">
            <a:extLst>
              <a:ext uri="{FF2B5EF4-FFF2-40B4-BE49-F238E27FC236}">
                <a16:creationId xmlns:a16="http://schemas.microsoft.com/office/drawing/2014/main" id="{A3609DB3-048A-44D3-8B83-A0D5F2447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6157" y="5705072"/>
            <a:ext cx="1264654" cy="1023978"/>
          </a:xfrm>
          <a:prstGeom prst="rect">
            <a:avLst/>
          </a:prstGeom>
        </p:spPr>
      </p:pic>
    </p:spTree>
    <p:extLst>
      <p:ext uri="{BB962C8B-B14F-4D97-AF65-F5344CB8AC3E}">
        <p14:creationId xmlns:p14="http://schemas.microsoft.com/office/powerpoint/2010/main" val="160799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F800-EEEB-44FA-BA54-72900E7A7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613CF306-F72E-4771-988C-E91CDDEBD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24327-68F0-4BD0-8886-E0ED312708BB}"/>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7465ABAF-E411-4F63-8D24-E0F6611A351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B352528-07FC-4EDA-90EF-8BB9A9CC1D47}"/>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772745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9DB4-90E6-486B-991F-E68941641B6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448A8B0-3571-4A28-BC1F-F42BFFD03F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DD2EDE11-F2C1-42AD-AC7A-5579F057B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C9A72919-C0C6-4A10-991D-0A71D5D412D6}"/>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6" name="Footer Placeholder 5">
            <a:extLst>
              <a:ext uri="{FF2B5EF4-FFF2-40B4-BE49-F238E27FC236}">
                <a16:creationId xmlns:a16="http://schemas.microsoft.com/office/drawing/2014/main" id="{BE15DA29-6EBD-48D5-8E5D-B4200D0D3C7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9A429D8-9423-4304-A3E0-79F5ACD8F079}"/>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252959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8B2E-EF28-4885-B2D6-DA0D573688C2}"/>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1EF7A323-E446-401E-B915-2BBC46AB9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C9EBC-DB1B-45C9-B178-40C64231DF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9A00CEBC-92CB-48EE-90EB-4ED70BA39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2938B-C01A-464D-B317-2F47AE60D7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1104128D-14E3-4EC5-9926-1241461CDC2D}"/>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8" name="Footer Placeholder 7">
            <a:extLst>
              <a:ext uri="{FF2B5EF4-FFF2-40B4-BE49-F238E27FC236}">
                <a16:creationId xmlns:a16="http://schemas.microsoft.com/office/drawing/2014/main" id="{4E63BB62-53BA-43BE-B3E7-1398780E1A2D}"/>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FFD36F09-0655-4A6F-8E6C-B62C255165F0}"/>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1119364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3792-6820-4466-B7C1-A102B8B24CE4}"/>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E4E7E947-42EC-49AC-9FEA-27871F4FF129}"/>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4" name="Footer Placeholder 3">
            <a:extLst>
              <a:ext uri="{FF2B5EF4-FFF2-40B4-BE49-F238E27FC236}">
                <a16:creationId xmlns:a16="http://schemas.microsoft.com/office/drawing/2014/main" id="{7C0EF7E4-C6ED-4EAE-B51E-DDD8572FDE96}"/>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B3B99ADD-0E85-4DFC-8394-829A6CE56547}"/>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766007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D03AD-E0BA-4C1B-A2C8-FFC8D3663982}"/>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3" name="Footer Placeholder 2">
            <a:extLst>
              <a:ext uri="{FF2B5EF4-FFF2-40B4-BE49-F238E27FC236}">
                <a16:creationId xmlns:a16="http://schemas.microsoft.com/office/drawing/2014/main" id="{434C0951-49AB-4D19-9AD9-F242BBF04CA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DCAA703E-D594-4356-B23D-09A2B304E4E3}"/>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711802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0F57-5FAB-4186-A3C6-1C799BC09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A0428989-E98F-4BB8-8EBD-A849C3CED3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1C3566A9-A950-4E41-8206-D465B40E1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FDF55-0211-44D9-A212-381B323E922E}"/>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6" name="Footer Placeholder 5">
            <a:extLst>
              <a:ext uri="{FF2B5EF4-FFF2-40B4-BE49-F238E27FC236}">
                <a16:creationId xmlns:a16="http://schemas.microsoft.com/office/drawing/2014/main" id="{03EB0F55-4EEF-49B8-AC3E-B0D39C12055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42DF59A-3AA4-40FE-850E-7078552F7DFA}"/>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1151527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8B8B-EC81-4A49-BEDC-6D2A115EA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CD324069-897D-4BC2-BBD3-F57C367B4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6A7CCFDF-EE37-4161-9530-C613164CA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6A278-D01A-46AF-A5D2-1023EEDB5028}"/>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6" name="Footer Placeholder 5">
            <a:extLst>
              <a:ext uri="{FF2B5EF4-FFF2-40B4-BE49-F238E27FC236}">
                <a16:creationId xmlns:a16="http://schemas.microsoft.com/office/drawing/2014/main" id="{F2564695-C29F-457A-909E-88CA2D82FF1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51D5941-BF9B-4527-9E2E-00726F28DB36}"/>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773909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7E19-E2CA-45F0-9600-49BBDF8CE0F0}"/>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7A130537-E57F-420B-9850-7C321499E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0C5C07A-E680-4591-B265-4185272B8754}"/>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871E0972-04C3-4B97-903E-D60C2E5F9DF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3D2EE2D-D256-4B26-A29A-EFECB10CF629}"/>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2554270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CD1742-423A-4B5F-B839-3EEF431438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748BA2E3-F845-4888-98E5-212E8A9CE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15721D56-4A75-43DC-B9C1-C3AF86C1C4DC}"/>
              </a:ext>
            </a:extLst>
          </p:cNvPr>
          <p:cNvSpPr>
            <a:spLocks noGrp="1"/>
          </p:cNvSpPr>
          <p:nvPr>
            <p:ph type="dt" sz="half" idx="10"/>
          </p:nvPr>
        </p:nvSpPr>
        <p:spPr/>
        <p:txBody>
          <a:body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9FF7EDD5-5FE4-4D80-ADA4-B96B93473E5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7D720FC-4B69-42BA-96C5-DA6EDE7C994E}"/>
              </a:ext>
            </a:extLst>
          </p:cNvPr>
          <p:cNvSpPr>
            <a:spLocks noGrp="1"/>
          </p:cNvSpPr>
          <p:nvPr>
            <p:ph type="sldNum" sz="quarter" idx="12"/>
          </p:nvPr>
        </p:nvSpPr>
        <p:spPr/>
        <p:txBody>
          <a:bodyPr/>
          <a:lstStyle/>
          <a:p>
            <a:fld id="{05038AC7-1FA7-41E4-B12F-68CCA09B2338}" type="slidenum">
              <a:rPr lang="en-CH" smtClean="0"/>
              <a:t>‹#›</a:t>
            </a:fld>
            <a:endParaRPr lang="en-CH"/>
          </a:p>
        </p:txBody>
      </p:sp>
    </p:spTree>
    <p:extLst>
      <p:ext uri="{BB962C8B-B14F-4D97-AF65-F5344CB8AC3E}">
        <p14:creationId xmlns:p14="http://schemas.microsoft.com/office/powerpoint/2010/main" val="381334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732BF6E-9A73-412C-BE4F-6723EF777FA5}"/>
              </a:ext>
            </a:extLst>
          </p:cNvPr>
          <p:cNvPicPr>
            <a:picLocks noChangeAspect="1"/>
          </p:cNvPicPr>
          <p:nvPr userDrawn="1"/>
        </p:nvPicPr>
        <p:blipFill>
          <a:blip r:embed="rId2"/>
          <a:stretch>
            <a:fillRect/>
          </a:stretch>
        </p:blipFill>
        <p:spPr>
          <a:xfrm>
            <a:off x="5012352" y="6308728"/>
            <a:ext cx="1938696" cy="359695"/>
          </a:xfrm>
          <a:prstGeom prst="rect">
            <a:avLst/>
          </a:prstGeom>
        </p:spPr>
      </p:pic>
      <p:pic>
        <p:nvPicPr>
          <p:cNvPr id="10" name="Picture 9">
            <a:extLst>
              <a:ext uri="{FF2B5EF4-FFF2-40B4-BE49-F238E27FC236}">
                <a16:creationId xmlns:a16="http://schemas.microsoft.com/office/drawing/2014/main" id="{916CE9C4-8CD0-4713-B670-20BFC8841B0A}"/>
              </a:ext>
            </a:extLst>
          </p:cNvPr>
          <p:cNvPicPr>
            <a:picLocks noChangeAspect="1"/>
          </p:cNvPicPr>
          <p:nvPr userDrawn="1"/>
        </p:nvPicPr>
        <p:blipFill>
          <a:blip r:embed="rId3"/>
          <a:stretch>
            <a:fillRect/>
          </a:stretch>
        </p:blipFill>
        <p:spPr>
          <a:xfrm>
            <a:off x="-138025" y="0"/>
            <a:ext cx="2371550" cy="1146147"/>
          </a:xfrm>
          <a:prstGeom prst="rect">
            <a:avLst/>
          </a:prstGeom>
        </p:spPr>
      </p:pic>
    </p:spTree>
    <p:extLst>
      <p:ext uri="{BB962C8B-B14F-4D97-AF65-F5344CB8AC3E}">
        <p14:creationId xmlns:p14="http://schemas.microsoft.com/office/powerpoint/2010/main" val="312201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218BAB54-A5A5-4BE9-9F4E-18C92B19F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17" y="67448"/>
            <a:ext cx="2755983" cy="1328778"/>
          </a:xfrm>
          <a:prstGeom prst="rect">
            <a:avLst/>
          </a:prstGeom>
        </p:spPr>
      </p:pic>
      <p:pic>
        <p:nvPicPr>
          <p:cNvPr id="12" name="Picture 8">
            <a:extLst>
              <a:ext uri="{FF2B5EF4-FFF2-40B4-BE49-F238E27FC236}">
                <a16:creationId xmlns:a16="http://schemas.microsoft.com/office/drawing/2014/main" id="{3EB20417-FC89-4C60-8E98-CE89CCDA36A3}"/>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5009402" y="6401592"/>
            <a:ext cx="19415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73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55656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135666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extLst>
      <p:ext uri="{BB962C8B-B14F-4D97-AF65-F5344CB8AC3E}">
        <p14:creationId xmlns:p14="http://schemas.microsoft.com/office/powerpoint/2010/main" val="369073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extLst>
      <p:ext uri="{BB962C8B-B14F-4D97-AF65-F5344CB8AC3E}">
        <p14:creationId xmlns:p14="http://schemas.microsoft.com/office/powerpoint/2010/main" val="4264706393"/>
      </p:ext>
    </p:extLst>
  </p:cSld>
  <p:clrMap bg1="lt1" tx1="dk1" bg2="lt2" tx2="dk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702" r:id="rId13"/>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extLst>
      <p:ext uri="{BB962C8B-B14F-4D97-AF65-F5344CB8AC3E}">
        <p14:creationId xmlns:p14="http://schemas.microsoft.com/office/powerpoint/2010/main" val="33155280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290BD2-62A5-4704-BDF5-B05988D94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2F16B16D-2D95-4A7F-AF5A-F35A10ED6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4DFEDB0-80AE-4619-AF56-ED9039895B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95E59-57EB-449E-A345-5EBE1B1D1DD2}" type="datetimeFigureOut">
              <a:rPr lang="en-CH" smtClean="0"/>
              <a:t>24/07/2019</a:t>
            </a:fld>
            <a:endParaRPr lang="en-CH"/>
          </a:p>
        </p:txBody>
      </p:sp>
      <p:sp>
        <p:nvSpPr>
          <p:cNvPr id="5" name="Footer Placeholder 4">
            <a:extLst>
              <a:ext uri="{FF2B5EF4-FFF2-40B4-BE49-F238E27FC236}">
                <a16:creationId xmlns:a16="http://schemas.microsoft.com/office/drawing/2014/main" id="{899FB23A-60F5-431C-B179-AB89E4654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57062917-C0BB-4574-AF46-90BEB98AD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43FB9-D96D-4377-9616-8AD71F879EA3}" type="slidenum">
              <a:rPr lang="en-CH" smtClean="0"/>
              <a:t>‹#›</a:t>
            </a:fld>
            <a:endParaRPr lang="en-CH"/>
          </a:p>
        </p:txBody>
      </p:sp>
    </p:spTree>
    <p:extLst>
      <p:ext uri="{BB962C8B-B14F-4D97-AF65-F5344CB8AC3E}">
        <p14:creationId xmlns:p14="http://schemas.microsoft.com/office/powerpoint/2010/main" val="32199978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05C6CC-D410-43C0-8F4E-27473C586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94527C1B-A354-4FA5-90B3-52DB914C1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DDA108E-69ED-4378-ADB8-2D7391D7E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43DC0-FEB5-4A3A-99DB-A2A631F406DB}" type="datetimeFigureOut">
              <a:rPr lang="en-CH" smtClean="0"/>
              <a:t>24/07/2019</a:t>
            </a:fld>
            <a:endParaRPr lang="en-CH"/>
          </a:p>
        </p:txBody>
      </p:sp>
      <p:sp>
        <p:nvSpPr>
          <p:cNvPr id="5" name="Footer Placeholder 4">
            <a:extLst>
              <a:ext uri="{FF2B5EF4-FFF2-40B4-BE49-F238E27FC236}">
                <a16:creationId xmlns:a16="http://schemas.microsoft.com/office/drawing/2014/main" id="{618129D6-F885-4BE7-942A-E61DD3D29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E338041-5A76-4CBD-B70D-89EC6C003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38AC7-1FA7-41E4-B12F-68CCA09B2338}" type="slidenum">
              <a:rPr lang="en-CH" smtClean="0"/>
              <a:t>‹#›</a:t>
            </a:fld>
            <a:endParaRPr lang="en-CH"/>
          </a:p>
        </p:txBody>
      </p:sp>
    </p:spTree>
    <p:extLst>
      <p:ext uri="{BB962C8B-B14F-4D97-AF65-F5344CB8AC3E}">
        <p14:creationId xmlns:p14="http://schemas.microsoft.com/office/powerpoint/2010/main" val="41068242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image" Target="../media/image10.gif"/><Relationship Id="rId1" Type="http://schemas.openxmlformats.org/officeDocument/2006/relationships/slideLayout" Target="../slideLayouts/slideLayout39.xml"/><Relationship Id="rId6" Type="http://schemas.openxmlformats.org/officeDocument/2006/relationships/image" Target="../media/image14.jpg"/><Relationship Id="rId11" Type="http://schemas.openxmlformats.org/officeDocument/2006/relationships/image" Target="../media/image19.gif"/><Relationship Id="rId5" Type="http://schemas.openxmlformats.org/officeDocument/2006/relationships/image" Target="../media/image13.jp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8690128-CFF3-4187-AA49-666577D79840}"/>
              </a:ext>
            </a:extLst>
          </p:cNvPr>
          <p:cNvSpPr>
            <a:spLocks noGrp="1"/>
          </p:cNvSpPr>
          <p:nvPr>
            <p:ph type="title"/>
          </p:nvPr>
        </p:nvSpPr>
        <p:spPr/>
        <p:txBody>
          <a:bodyPr/>
          <a:lstStyle/>
          <a:p>
            <a:r>
              <a:rPr lang="en-US" dirty="0"/>
              <a:t>2019 Cyclones, Mozambique</a:t>
            </a:r>
            <a:endParaRPr lang="en-CH" dirty="0"/>
          </a:p>
        </p:txBody>
      </p:sp>
      <p:sp>
        <p:nvSpPr>
          <p:cNvPr id="13" name="Text Placeholder 12">
            <a:extLst>
              <a:ext uri="{FF2B5EF4-FFF2-40B4-BE49-F238E27FC236}">
                <a16:creationId xmlns:a16="http://schemas.microsoft.com/office/drawing/2014/main" id="{3961E4BC-51E9-4FA6-9815-5F7AD2EFFEAB}"/>
              </a:ext>
            </a:extLst>
          </p:cNvPr>
          <p:cNvSpPr>
            <a:spLocks noGrp="1"/>
          </p:cNvSpPr>
          <p:nvPr>
            <p:ph type="body" idx="1"/>
          </p:nvPr>
        </p:nvSpPr>
        <p:spPr>
          <a:xfrm>
            <a:off x="750457" y="1215232"/>
            <a:ext cx="5117728" cy="639763"/>
          </a:xfrm>
        </p:spPr>
        <p:txBody>
          <a:bodyPr/>
          <a:lstStyle/>
          <a:p>
            <a:r>
              <a:rPr lang="en-US" dirty="0"/>
              <a:t>Cyclone 1 (</a:t>
            </a:r>
            <a:r>
              <a:rPr lang="en-US" dirty="0" err="1"/>
              <a:t>Idai</a:t>
            </a:r>
            <a:r>
              <a:rPr lang="en-US" dirty="0"/>
              <a:t>):  </a:t>
            </a:r>
            <a:r>
              <a:rPr lang="en-US" dirty="0" err="1"/>
              <a:t>Sofala</a:t>
            </a:r>
            <a:endParaRPr lang="en-CH" dirty="0"/>
          </a:p>
        </p:txBody>
      </p:sp>
      <p:sp>
        <p:nvSpPr>
          <p:cNvPr id="15" name="Text Placeholder 14">
            <a:extLst>
              <a:ext uri="{FF2B5EF4-FFF2-40B4-BE49-F238E27FC236}">
                <a16:creationId xmlns:a16="http://schemas.microsoft.com/office/drawing/2014/main" id="{4E76643E-59AB-410F-9B02-A73F4F85C4E1}"/>
              </a:ext>
            </a:extLst>
          </p:cNvPr>
          <p:cNvSpPr>
            <a:spLocks noGrp="1"/>
          </p:cNvSpPr>
          <p:nvPr>
            <p:ph type="body" sz="quarter" idx="3"/>
          </p:nvPr>
        </p:nvSpPr>
        <p:spPr>
          <a:xfrm>
            <a:off x="6052508" y="1221672"/>
            <a:ext cx="5389033" cy="639763"/>
          </a:xfrm>
        </p:spPr>
        <p:txBody>
          <a:bodyPr/>
          <a:lstStyle/>
          <a:p>
            <a:r>
              <a:rPr lang="en-US" dirty="0"/>
              <a:t>Cyclone 2 (Kenneth): Cabo Delgado</a:t>
            </a:r>
            <a:endParaRPr lang="en-CH" dirty="0"/>
          </a:p>
        </p:txBody>
      </p:sp>
      <p:pic>
        <p:nvPicPr>
          <p:cNvPr id="17" name="Content Placeholder 16">
            <a:extLst>
              <a:ext uri="{FF2B5EF4-FFF2-40B4-BE49-F238E27FC236}">
                <a16:creationId xmlns:a16="http://schemas.microsoft.com/office/drawing/2014/main" id="{DE307A37-4195-41B4-A0B5-A4AAC778F282}"/>
              </a:ext>
            </a:extLst>
          </p:cNvPr>
          <p:cNvPicPr>
            <a:picLocks noGrp="1" noChangeAspect="1"/>
          </p:cNvPicPr>
          <p:nvPr>
            <p:ph sz="quarter" idx="4"/>
          </p:nvPr>
        </p:nvPicPr>
        <p:blipFill>
          <a:blip r:embed="rId2"/>
          <a:stretch>
            <a:fillRect/>
          </a:stretch>
        </p:blipFill>
        <p:spPr>
          <a:xfrm>
            <a:off x="6986625" y="1854995"/>
            <a:ext cx="3029548" cy="2974525"/>
          </a:xfrm>
          <a:prstGeom prst="rect">
            <a:avLst/>
          </a:prstGeom>
        </p:spPr>
      </p:pic>
      <p:pic>
        <p:nvPicPr>
          <p:cNvPr id="18" name="Content Placeholder 17">
            <a:extLst>
              <a:ext uri="{FF2B5EF4-FFF2-40B4-BE49-F238E27FC236}">
                <a16:creationId xmlns:a16="http://schemas.microsoft.com/office/drawing/2014/main" id="{32D40FD6-7FD2-420F-B74B-3CB89BD4F100}"/>
              </a:ext>
            </a:extLst>
          </p:cNvPr>
          <p:cNvPicPr>
            <a:picLocks noGrp="1" noChangeAspect="1"/>
          </p:cNvPicPr>
          <p:nvPr>
            <p:ph sz="half" idx="2"/>
          </p:nvPr>
        </p:nvPicPr>
        <p:blipFill>
          <a:blip r:embed="rId3"/>
          <a:stretch>
            <a:fillRect/>
          </a:stretch>
        </p:blipFill>
        <p:spPr>
          <a:xfrm>
            <a:off x="1306981" y="2026553"/>
            <a:ext cx="2225967" cy="2804894"/>
          </a:xfrm>
          <a:prstGeom prst="rect">
            <a:avLst/>
          </a:prstGeom>
        </p:spPr>
      </p:pic>
      <p:sp>
        <p:nvSpPr>
          <p:cNvPr id="19" name="Rectangle 18">
            <a:extLst>
              <a:ext uri="{FF2B5EF4-FFF2-40B4-BE49-F238E27FC236}">
                <a16:creationId xmlns:a16="http://schemas.microsoft.com/office/drawing/2014/main" id="{4518ED97-848E-4C36-838E-733997E789E0}"/>
              </a:ext>
            </a:extLst>
          </p:cNvPr>
          <p:cNvSpPr/>
          <p:nvPr/>
        </p:nvSpPr>
        <p:spPr>
          <a:xfrm>
            <a:off x="6264166" y="4996566"/>
            <a:ext cx="6096000" cy="1154162"/>
          </a:xfrm>
          <a:prstGeom prst="rect">
            <a:avLst/>
          </a:prstGeom>
        </p:spPr>
        <p:txBody>
          <a:bodyPr>
            <a:spAutoFit/>
          </a:bodyPr>
          <a:lstStyle/>
          <a:p>
            <a:pPr marL="342900" indent="-342900">
              <a:spcBef>
                <a:spcPts val="600"/>
              </a:spcBef>
              <a:spcAft>
                <a:spcPts val="1200"/>
              </a:spcAft>
              <a:buFont typeface="Symbol" panose="05050102010706020507" pitchFamily="18" charset="2"/>
              <a:buChar char=""/>
            </a:pPr>
            <a:r>
              <a:rPr lang="en-US" dirty="0"/>
              <a:t>Cabo Delgado has ~160 000 PLHIV. </a:t>
            </a:r>
          </a:p>
          <a:p>
            <a:pPr marL="342900" indent="-342900">
              <a:spcBef>
                <a:spcPts val="600"/>
              </a:spcBef>
              <a:spcAft>
                <a:spcPts val="1200"/>
              </a:spcAft>
              <a:buFont typeface="Symbol" panose="05050102010706020507" pitchFamily="18" charset="2"/>
              <a:buChar char=""/>
            </a:pPr>
            <a:r>
              <a:rPr lang="en-US" dirty="0"/>
              <a:t>Prior to the cyclone, LOW ART coverage                              33% (51 500) adults, children 39% (4 800)</a:t>
            </a:r>
            <a:endParaRPr lang="en-GB" dirty="0"/>
          </a:p>
        </p:txBody>
      </p:sp>
      <p:sp>
        <p:nvSpPr>
          <p:cNvPr id="20" name="Rectangle 19">
            <a:extLst>
              <a:ext uri="{FF2B5EF4-FFF2-40B4-BE49-F238E27FC236}">
                <a16:creationId xmlns:a16="http://schemas.microsoft.com/office/drawing/2014/main" id="{C192769B-D02A-4898-BAB1-887921CAD1A0}"/>
              </a:ext>
            </a:extLst>
          </p:cNvPr>
          <p:cNvSpPr/>
          <p:nvPr/>
        </p:nvSpPr>
        <p:spPr>
          <a:xfrm>
            <a:off x="750457" y="4990126"/>
            <a:ext cx="4010729" cy="1661993"/>
          </a:xfrm>
          <a:prstGeom prst="rect">
            <a:avLst/>
          </a:prstGeom>
        </p:spPr>
        <p:txBody>
          <a:bodyPr wrap="square">
            <a:spAutoFit/>
          </a:bodyPr>
          <a:lstStyle/>
          <a:p>
            <a:pPr marL="342900" indent="-342900">
              <a:spcBef>
                <a:spcPts val="600"/>
              </a:spcBef>
              <a:spcAft>
                <a:spcPts val="1200"/>
              </a:spcAft>
              <a:buFont typeface="Symbol" panose="05050102010706020507" pitchFamily="18" charset="2"/>
              <a:buChar char=""/>
            </a:pPr>
            <a:r>
              <a:rPr lang="en-US" dirty="0" err="1"/>
              <a:t>Sofala</a:t>
            </a:r>
            <a:r>
              <a:rPr lang="en-US" dirty="0"/>
              <a:t> has ~197,000 PLHIV. </a:t>
            </a:r>
          </a:p>
          <a:p>
            <a:pPr marL="342900" indent="-342900">
              <a:spcBef>
                <a:spcPts val="600"/>
              </a:spcBef>
              <a:spcAft>
                <a:spcPts val="1200"/>
              </a:spcAft>
              <a:buFont typeface="Symbol" panose="05050102010706020507" pitchFamily="18" charset="2"/>
              <a:buChar char=""/>
            </a:pPr>
            <a:r>
              <a:rPr lang="en-US" dirty="0"/>
              <a:t>Prior to the cyclone,  Beira Corridor highest LTFU: 28-36% unretained</a:t>
            </a:r>
          </a:p>
          <a:p>
            <a:pPr marL="342900" indent="-342900">
              <a:spcBef>
                <a:spcPts val="600"/>
              </a:spcBef>
              <a:spcAft>
                <a:spcPts val="1200"/>
              </a:spcAft>
              <a:buFont typeface="Symbol" panose="05050102010706020507" pitchFamily="18" charset="2"/>
              <a:buChar char=""/>
            </a:pPr>
            <a:r>
              <a:rPr lang="en-US" dirty="0"/>
              <a:t>After:  50% drop in HIV consultations</a:t>
            </a:r>
            <a:endParaRPr lang="en-GB" dirty="0"/>
          </a:p>
        </p:txBody>
      </p:sp>
    </p:spTree>
    <p:extLst>
      <p:ext uri="{BB962C8B-B14F-4D97-AF65-F5344CB8AC3E}">
        <p14:creationId xmlns:p14="http://schemas.microsoft.com/office/powerpoint/2010/main" val="139616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49C9D-3189-46B3-B139-870A2B6F938A}"/>
              </a:ext>
            </a:extLst>
          </p:cNvPr>
          <p:cNvSpPr/>
          <p:nvPr/>
        </p:nvSpPr>
        <p:spPr>
          <a:xfrm>
            <a:off x="181791" y="174263"/>
            <a:ext cx="12192000" cy="6509474"/>
          </a:xfrm>
          <a:prstGeom prst="rect">
            <a:avLst/>
          </a:prstGeom>
          <a:solidFill>
            <a:schemeClr val="bg1"/>
          </a:solidFill>
          <a:ln w="6350" cmpd="sng">
            <a:solidFill>
              <a:schemeClr val="tx1">
                <a:alpha val="78000"/>
              </a:schemeClr>
            </a:solidFill>
          </a:ln>
        </p:spPr>
        <p:txBody>
          <a:bodyPr wrap="square">
            <a:spAutoFit/>
          </a:bodyPr>
          <a:lstStyle/>
          <a:p>
            <a:pPr algn="ctr">
              <a:spcAft>
                <a:spcPts val="600"/>
              </a:spcAft>
            </a:pPr>
            <a:r>
              <a:rPr lang="en-US" sz="2200" b="1" dirty="0">
                <a:solidFill>
                  <a:srgbClr val="006666"/>
                </a:solidFill>
                <a:latin typeface="+mn-lt"/>
                <a:cs typeface="Arial" panose="020B0604020202020204" pitchFamily="34" charset="0"/>
              </a:rPr>
              <a:t>Checklist – UNAIDS Country office Engagement in Humanitarian Response: </a:t>
            </a:r>
          </a:p>
          <a:p>
            <a:pPr marL="285750" indent="-285750">
              <a:spcAft>
                <a:spcPts val="600"/>
              </a:spcAft>
              <a:buFont typeface="Wingdings" panose="05000000000000000000" pitchFamily="2" charset="2"/>
              <a:buChar char="ü"/>
            </a:pPr>
            <a:r>
              <a:rPr lang="en-US" sz="2200" dirty="0">
                <a:highlight>
                  <a:srgbClr val="FFFF00"/>
                </a:highlight>
                <a:latin typeface="+mn-lt"/>
                <a:ea typeface="Times New Roman" panose="02020603050405020304" pitchFamily="18" charset="0"/>
                <a:cs typeface="Times New Roman" panose="02020603050405020304" pitchFamily="18" charset="0"/>
              </a:rPr>
              <a:t>Weekly HIV and Emergencies UN Joint Team meetings</a:t>
            </a:r>
            <a:r>
              <a:rPr lang="en-US" sz="2200" dirty="0">
                <a:latin typeface="+mn-lt"/>
                <a:ea typeface="Times New Roman" panose="02020603050405020304" pitchFamily="18" charset="0"/>
                <a:cs typeface="Times New Roman" panose="02020603050405020304" pitchFamily="18" charset="0"/>
              </a:rPr>
              <a:t>, refresher training. </a:t>
            </a:r>
          </a:p>
          <a:p>
            <a:pPr marL="285750" indent="-285750">
              <a:spcAft>
                <a:spcPts val="600"/>
              </a:spcAft>
              <a:buFont typeface="Wingdings" panose="05000000000000000000" pitchFamily="2" charset="2"/>
              <a:buChar char="ü"/>
            </a:pPr>
            <a:r>
              <a:rPr lang="en-US" sz="2200" dirty="0">
                <a:latin typeface="+mn-lt"/>
              </a:rPr>
              <a:t>Mission to meet key stakeholder, observe and </a:t>
            </a:r>
            <a:r>
              <a:rPr lang="en-US" sz="2200" dirty="0">
                <a:highlight>
                  <a:srgbClr val="FFFF00"/>
                </a:highlight>
                <a:latin typeface="+mn-lt"/>
              </a:rPr>
              <a:t>assess the impact of the crisis and associated needs</a:t>
            </a:r>
            <a:r>
              <a:rPr lang="en-US" sz="2200" dirty="0">
                <a:latin typeface="+mn-lt"/>
              </a:rPr>
              <a:t>, response efforts, &amp; gaps </a:t>
            </a:r>
          </a:p>
          <a:p>
            <a:pPr marL="285750" indent="-285750">
              <a:spcAft>
                <a:spcPts val="600"/>
              </a:spcAft>
              <a:buFont typeface="Wingdings" panose="05000000000000000000" pitchFamily="2" charset="2"/>
              <a:buChar char="ü"/>
            </a:pPr>
            <a:r>
              <a:rPr lang="en-US" sz="2200" dirty="0">
                <a:highlight>
                  <a:srgbClr val="FFFF00"/>
                </a:highlight>
                <a:latin typeface="+mn-lt"/>
                <a:ea typeface="Times New Roman" panose="02020603050405020304" pitchFamily="18" charset="0"/>
                <a:cs typeface="Times New Roman" panose="02020603050405020304" pitchFamily="18" charset="0"/>
              </a:rPr>
              <a:t>UNCT high-level meetings</a:t>
            </a:r>
            <a:r>
              <a:rPr lang="en-US" sz="2200" dirty="0">
                <a:latin typeface="+mn-lt"/>
                <a:ea typeface="Times New Roman" panose="02020603050405020304" pitchFamily="18" charset="0"/>
                <a:cs typeface="Times New Roman" panose="02020603050405020304" pitchFamily="18" charset="0"/>
              </a:rPr>
              <a:t>, </a:t>
            </a:r>
            <a:r>
              <a:rPr lang="en-US" sz="2200" dirty="0">
                <a:latin typeface="+mn-lt"/>
              </a:rPr>
              <a:t>Joint </a:t>
            </a:r>
            <a:r>
              <a:rPr lang="en-US" sz="2200" dirty="0">
                <a:latin typeface="+mn-lt"/>
                <a:ea typeface="Times New Roman" panose="02020603050405020304" pitchFamily="18" charset="0"/>
                <a:cs typeface="Times New Roman" panose="02020603050405020304" pitchFamily="18" charset="0"/>
              </a:rPr>
              <a:t>missions</a:t>
            </a:r>
          </a:p>
          <a:p>
            <a:pPr marL="285750" indent="-285750">
              <a:spcAft>
                <a:spcPts val="600"/>
              </a:spcAft>
              <a:buFont typeface="Wingdings" panose="05000000000000000000" pitchFamily="2" charset="2"/>
              <a:buChar char="ü"/>
            </a:pPr>
            <a:r>
              <a:rPr lang="en-US" sz="2200" dirty="0">
                <a:highlight>
                  <a:srgbClr val="FFFF00"/>
                </a:highlight>
                <a:latin typeface="+mn-lt"/>
                <a:ea typeface="Times New Roman" panose="02020603050405020304" pitchFamily="18" charset="0"/>
                <a:cs typeface="Times New Roman" panose="02020603050405020304" pitchFamily="18" charset="0"/>
              </a:rPr>
              <a:t>Coordination: </a:t>
            </a:r>
          </a:p>
          <a:p>
            <a:pPr marL="800100" lvl="1" indent="-342900">
              <a:spcAft>
                <a:spcPts val="600"/>
              </a:spcAft>
              <a:buFont typeface="Arial" panose="020B0604020202020204" pitchFamily="34" charset="0"/>
              <a:buChar char="•"/>
            </a:pPr>
            <a:r>
              <a:rPr lang="en-US" sz="2200" dirty="0">
                <a:latin typeface="+mn-lt"/>
                <a:ea typeface="Times New Roman" panose="02020603050405020304" pitchFamily="18" charset="0"/>
                <a:cs typeface="Times New Roman" panose="02020603050405020304" pitchFamily="18" charset="0"/>
              </a:rPr>
              <a:t>Weekly HCT meetings – chaired by RC</a:t>
            </a:r>
          </a:p>
          <a:p>
            <a:pPr marL="800100" lvl="1" indent="-342900">
              <a:spcAft>
                <a:spcPts val="600"/>
              </a:spcAft>
              <a:buFont typeface="Arial" panose="020B0604020202020204" pitchFamily="34" charset="0"/>
              <a:buChar char="•"/>
            </a:pPr>
            <a:r>
              <a:rPr lang="en-US" sz="2200" dirty="0">
                <a:latin typeface="+mn-lt"/>
                <a:ea typeface="Times New Roman" panose="02020603050405020304" pitchFamily="18" charset="0"/>
                <a:cs typeface="Times New Roman" panose="02020603050405020304" pitchFamily="18" charset="0"/>
              </a:rPr>
              <a:t>Bi-weekly national &amp; provincial HCT cluster mtgs – 4Ws, newsletter</a:t>
            </a:r>
          </a:p>
          <a:p>
            <a:pPr marL="800100" lvl="1" indent="-342900">
              <a:spcAft>
                <a:spcPts val="600"/>
              </a:spcAft>
              <a:buFont typeface="Arial" panose="020B0604020202020204" pitchFamily="34" charset="0"/>
              <a:buChar char="•"/>
            </a:pPr>
            <a:r>
              <a:rPr lang="en-US" sz="2200" dirty="0">
                <a:latin typeface="+mn-lt"/>
                <a:ea typeface="Times New Roman" panose="02020603050405020304" pitchFamily="18" charset="0"/>
                <a:cs typeface="Times New Roman" panose="02020603050405020304" pitchFamily="18" charset="0"/>
              </a:rPr>
              <a:t>PSEA working group</a:t>
            </a:r>
          </a:p>
          <a:p>
            <a:pPr marL="285750" indent="-285750">
              <a:spcAft>
                <a:spcPts val="600"/>
              </a:spcAft>
              <a:buFont typeface="Wingdings" panose="05000000000000000000" pitchFamily="2" charset="2"/>
              <a:buChar char="ü"/>
            </a:pPr>
            <a:r>
              <a:rPr lang="en-US" sz="2200" dirty="0">
                <a:highlight>
                  <a:srgbClr val="FFFF00"/>
                </a:highlight>
                <a:latin typeface="+mn-lt"/>
              </a:rPr>
              <a:t>Resource mobilization: </a:t>
            </a:r>
            <a:r>
              <a:rPr lang="en-US" sz="2200" dirty="0">
                <a:latin typeface="+mn-lt"/>
                <a:ea typeface="Times New Roman" panose="02020603050405020304" pitchFamily="18" charset="0"/>
                <a:cs typeface="Times New Roman" panose="02020603050405020304" pitchFamily="18" charset="0"/>
              </a:rPr>
              <a:t>CERF proposal ART retention; Health Response plan; One UN Fund joint proposal</a:t>
            </a:r>
          </a:p>
          <a:p>
            <a:pPr marL="285750" indent="-285750">
              <a:spcAft>
                <a:spcPts val="600"/>
              </a:spcAft>
              <a:buFont typeface="Wingdings" panose="05000000000000000000" pitchFamily="2" charset="2"/>
              <a:buChar char="ü"/>
            </a:pPr>
            <a:r>
              <a:rPr lang="en-US" sz="2200" dirty="0">
                <a:latin typeface="+mn-lt"/>
                <a:ea typeface="Times New Roman" panose="02020603050405020304" pitchFamily="18" charset="0"/>
                <a:cs typeface="Times New Roman" panose="02020603050405020304" pitchFamily="18" charset="0"/>
              </a:rPr>
              <a:t>Post Disaster Needs Assessment - training; report</a:t>
            </a:r>
          </a:p>
          <a:p>
            <a:pPr marL="285750" indent="-285750">
              <a:spcAft>
                <a:spcPts val="600"/>
              </a:spcAft>
              <a:buFont typeface="Wingdings" panose="05000000000000000000" pitchFamily="2" charset="2"/>
              <a:buChar char="ü"/>
            </a:pPr>
            <a:r>
              <a:rPr lang="en-US" sz="2200" dirty="0">
                <a:highlight>
                  <a:srgbClr val="FFFF00"/>
                </a:highlight>
                <a:latin typeface="+mn-lt"/>
                <a:ea typeface="Times New Roman" panose="02020603050405020304" pitchFamily="18" charset="0"/>
                <a:cs typeface="Times New Roman" panose="02020603050405020304" pitchFamily="18" charset="0"/>
              </a:rPr>
              <a:t>Donor pledging conference</a:t>
            </a:r>
          </a:p>
          <a:p>
            <a:pPr marL="285750" indent="-285750">
              <a:spcAft>
                <a:spcPts val="600"/>
              </a:spcAft>
              <a:buFont typeface="Wingdings" panose="05000000000000000000" pitchFamily="2" charset="2"/>
              <a:buChar char="ü"/>
            </a:pPr>
            <a:r>
              <a:rPr lang="en-US" sz="2200" dirty="0">
                <a:latin typeface="+mn-lt"/>
                <a:ea typeface="Times New Roman" panose="02020603050405020304" pitchFamily="18" charset="0"/>
                <a:cs typeface="Times New Roman" panose="02020603050405020304" pitchFamily="18" charset="0"/>
              </a:rPr>
              <a:t>Briefings to RST and HQ </a:t>
            </a:r>
          </a:p>
          <a:p>
            <a:pPr marL="285750" indent="-285750">
              <a:spcAft>
                <a:spcPts val="600"/>
              </a:spcAft>
              <a:buFont typeface="Wingdings" panose="05000000000000000000" pitchFamily="2" charset="2"/>
              <a:buChar char="ü"/>
            </a:pPr>
            <a:r>
              <a:rPr lang="en-US" sz="2200" dirty="0">
                <a:highlight>
                  <a:srgbClr val="FFFF00"/>
                </a:highlight>
                <a:latin typeface="+mn-lt"/>
                <a:ea typeface="Times New Roman" panose="02020603050405020304" pitchFamily="18" charset="0"/>
                <a:cs typeface="Times New Roman" panose="02020603050405020304" pitchFamily="18" charset="0"/>
              </a:rPr>
              <a:t>Interagency HIV Rapid Assessment</a:t>
            </a:r>
          </a:p>
          <a:p>
            <a:pPr marL="285750" indent="-285750">
              <a:spcAft>
                <a:spcPts val="600"/>
              </a:spcAft>
              <a:buFont typeface="Wingdings" panose="05000000000000000000" pitchFamily="2" charset="2"/>
              <a:buChar char="ü"/>
            </a:pPr>
            <a:r>
              <a:rPr lang="en-US" sz="2200" dirty="0">
                <a:latin typeface="+mn-lt"/>
                <a:ea typeface="Times New Roman" panose="02020603050405020304" pitchFamily="18" charset="0"/>
                <a:cs typeface="Times New Roman" panose="02020603050405020304" pitchFamily="18" charset="0"/>
              </a:rPr>
              <a:t>Enhancing key stakeholders capacity </a:t>
            </a:r>
            <a:r>
              <a:rPr lang="en-US" sz="2200" dirty="0">
                <a:highlight>
                  <a:srgbClr val="FFFF00"/>
                </a:highlight>
                <a:latin typeface="+mn-lt"/>
                <a:ea typeface="Times New Roman" panose="02020603050405020304" pitchFamily="18" charset="0"/>
                <a:cs typeface="Times New Roman" panose="02020603050405020304" pitchFamily="18" charset="0"/>
              </a:rPr>
              <a:t>to integrate HIV in emergency preparedness and response plans</a:t>
            </a:r>
          </a:p>
        </p:txBody>
      </p:sp>
    </p:spTree>
    <p:extLst>
      <p:ext uri="{BB962C8B-B14F-4D97-AF65-F5344CB8AC3E}">
        <p14:creationId xmlns:p14="http://schemas.microsoft.com/office/powerpoint/2010/main" val="381828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910816-CFCE-49C3-96F7-B05DFA2734FB}"/>
              </a:ext>
            </a:extLst>
          </p:cNvPr>
          <p:cNvSpPr txBox="1"/>
          <p:nvPr/>
        </p:nvSpPr>
        <p:spPr>
          <a:xfrm>
            <a:off x="402232" y="189372"/>
            <a:ext cx="11387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9999"/>
                </a:solidFill>
              </a:rPr>
              <a:t>JOINT MISSION:  Global Fund, PEPFAR, UNAIDS JOINT PROGRAM</a:t>
            </a:r>
          </a:p>
          <a:p>
            <a:endParaRPr lang="en-US" sz="2400" dirty="0">
              <a:solidFill>
                <a:schemeClr val="tx2"/>
              </a:solidFill>
              <a:cs typeface="Arial"/>
            </a:endParaRPr>
          </a:p>
        </p:txBody>
      </p:sp>
      <p:grpSp>
        <p:nvGrpSpPr>
          <p:cNvPr id="3" name="Group 2">
            <a:extLst>
              <a:ext uri="{FF2B5EF4-FFF2-40B4-BE49-F238E27FC236}">
                <a16:creationId xmlns:a16="http://schemas.microsoft.com/office/drawing/2014/main" id="{884D0477-75C6-46DD-91A2-729B15E0F551}"/>
              </a:ext>
            </a:extLst>
          </p:cNvPr>
          <p:cNvGrpSpPr/>
          <p:nvPr/>
        </p:nvGrpSpPr>
        <p:grpSpPr>
          <a:xfrm>
            <a:off x="211462" y="828457"/>
            <a:ext cx="5884537" cy="5840171"/>
            <a:chOff x="138890" y="720286"/>
            <a:chExt cx="4186381" cy="5840171"/>
          </a:xfrm>
        </p:grpSpPr>
        <p:sp>
          <p:nvSpPr>
            <p:cNvPr id="5" name="Content Placeholder 2">
              <a:extLst>
                <a:ext uri="{FF2B5EF4-FFF2-40B4-BE49-F238E27FC236}">
                  <a16:creationId xmlns:a16="http://schemas.microsoft.com/office/drawing/2014/main" id="{648C5B4E-5907-4AE5-ACBB-7B1A27A6FC22}"/>
                </a:ext>
              </a:extLst>
            </p:cNvPr>
            <p:cNvSpPr txBox="1">
              <a:spLocks/>
            </p:cNvSpPr>
            <p:nvPr/>
          </p:nvSpPr>
          <p:spPr>
            <a:xfrm>
              <a:off x="138891" y="1089618"/>
              <a:ext cx="4171851" cy="5470839"/>
            </a:xfrm>
            <a:prstGeom prst="rect">
              <a:avLst/>
            </a:prstGeom>
            <a:solidFill>
              <a:schemeClr val="bg1"/>
            </a:solidFill>
            <a:ln w="19050">
              <a:solidFill>
                <a:schemeClr val="tx1"/>
              </a:solidFill>
            </a:ln>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buFont typeface="+mj-lt"/>
                <a:buAutoNum type="arabicPeriod"/>
              </a:pPr>
              <a:r>
                <a:rPr lang="en-US" sz="1800" b="1" dirty="0"/>
                <a:t>Partnership: </a:t>
              </a:r>
              <a:r>
                <a:rPr lang="en-US" sz="1800" dirty="0"/>
                <a:t>Reduce verticalization (</a:t>
              </a:r>
              <a:r>
                <a:rPr lang="en-US" sz="1800" dirty="0" err="1"/>
                <a:t>siloing</a:t>
              </a:r>
              <a:r>
                <a:rPr lang="en-US" sz="1800" dirty="0"/>
                <a:t>)  in relation to follow-up of agreed actions of the mission– How? Joint agency calls, reviews of Sit Room</a:t>
              </a:r>
            </a:p>
            <a:p>
              <a:pPr>
                <a:spcBef>
                  <a:spcPts val="600"/>
                </a:spcBef>
                <a:spcAft>
                  <a:spcPts val="600"/>
                </a:spcAft>
                <a:buFont typeface="+mj-lt"/>
                <a:buAutoNum type="arabicPeriod"/>
              </a:pPr>
              <a:r>
                <a:rPr lang="en-US" sz="1800" b="1" dirty="0"/>
                <a:t>Political: </a:t>
              </a:r>
              <a:r>
                <a:rPr lang="en-US" sz="1800" dirty="0">
                  <a:highlight>
                    <a:srgbClr val="FFFF00"/>
                  </a:highlight>
                </a:rPr>
                <a:t>High Level joint visit to galvanize political commitment at the highest level </a:t>
              </a:r>
            </a:p>
            <a:p>
              <a:pPr>
                <a:spcBef>
                  <a:spcPts val="600"/>
                </a:spcBef>
                <a:spcAft>
                  <a:spcPts val="600"/>
                </a:spcAft>
                <a:buFont typeface="+mj-lt"/>
                <a:buAutoNum type="arabicPeriod"/>
              </a:pPr>
              <a:r>
                <a:rPr lang="en-US" sz="1800" b="1" dirty="0">
                  <a:sym typeface="Wingdings" panose="05000000000000000000" pitchFamily="2" charset="2"/>
                </a:rPr>
                <a:t>Political: </a:t>
              </a:r>
              <a:r>
                <a:rPr lang="en-US" sz="1800" dirty="0">
                  <a:sym typeface="Wingdings" panose="05000000000000000000" pitchFamily="2" charset="2"/>
                </a:rPr>
                <a:t>Engagement with monthly (POART calls) data review of retention site level trends </a:t>
              </a:r>
              <a:endParaRPr lang="en-US" sz="1800" dirty="0"/>
            </a:p>
            <a:p>
              <a:pPr>
                <a:spcBef>
                  <a:spcPts val="600"/>
                </a:spcBef>
                <a:spcAft>
                  <a:spcPts val="600"/>
                </a:spcAft>
                <a:buFont typeface="+mj-lt"/>
                <a:buAutoNum type="arabicPeriod"/>
              </a:pPr>
              <a:r>
                <a:rPr lang="en-US" sz="1800" b="1" dirty="0"/>
                <a:t>Strategic Information</a:t>
              </a:r>
              <a:r>
                <a:rPr lang="en-US" sz="1800" b="1" dirty="0">
                  <a:highlight>
                    <a:srgbClr val="FFFF00"/>
                  </a:highlight>
                </a:rPr>
                <a:t>: </a:t>
              </a:r>
              <a:r>
                <a:rPr lang="en-US" sz="1800" dirty="0">
                  <a:highlight>
                    <a:srgbClr val="FFFF00"/>
                  </a:highlight>
                </a:rPr>
                <a:t>Production of HIV data for humanitarian response</a:t>
              </a:r>
            </a:p>
            <a:p>
              <a:pPr>
                <a:spcBef>
                  <a:spcPts val="600"/>
                </a:spcBef>
                <a:spcAft>
                  <a:spcPts val="600"/>
                </a:spcAft>
                <a:buFont typeface="+mj-lt"/>
                <a:buAutoNum type="arabicPeriod"/>
              </a:pPr>
              <a:r>
                <a:rPr lang="en-US" sz="1800" b="1" dirty="0"/>
                <a:t>Community: </a:t>
              </a:r>
              <a:r>
                <a:rPr lang="en-US" sz="1800" dirty="0"/>
                <a:t>Treatment Literacy</a:t>
              </a:r>
            </a:p>
            <a:p>
              <a:pPr>
                <a:spcBef>
                  <a:spcPts val="600"/>
                </a:spcBef>
                <a:spcAft>
                  <a:spcPts val="600"/>
                </a:spcAft>
                <a:buFont typeface="+mj-lt"/>
                <a:buAutoNum type="arabicPeriod"/>
              </a:pPr>
              <a:r>
                <a:rPr lang="en-US" sz="1800" b="1" dirty="0">
                  <a:highlight>
                    <a:srgbClr val="FFFF00"/>
                  </a:highlight>
                </a:rPr>
                <a:t>Management: </a:t>
              </a:r>
              <a:r>
                <a:rPr lang="en-US" sz="1800" dirty="0">
                  <a:highlight>
                    <a:srgbClr val="FFFF00"/>
                  </a:highlight>
                </a:rPr>
                <a:t>Reinforce UN Country Office humanitarian and commodity forecasting capacity </a:t>
              </a:r>
            </a:p>
            <a:p>
              <a:pPr>
                <a:spcBef>
                  <a:spcPts val="600"/>
                </a:spcBef>
                <a:spcAft>
                  <a:spcPts val="0"/>
                </a:spcAft>
                <a:buFont typeface="+mj-lt"/>
                <a:buAutoNum type="arabicPeriod"/>
              </a:pPr>
              <a:endParaRPr lang="en-US" sz="1800" dirty="0"/>
            </a:p>
          </p:txBody>
        </p:sp>
        <p:sp>
          <p:nvSpPr>
            <p:cNvPr id="2" name="TextBox 1">
              <a:extLst>
                <a:ext uri="{FF2B5EF4-FFF2-40B4-BE49-F238E27FC236}">
                  <a16:creationId xmlns:a16="http://schemas.microsoft.com/office/drawing/2014/main" id="{24EF5441-DE84-4B4B-B968-B232CFADC20B}"/>
                </a:ext>
              </a:extLst>
            </p:cNvPr>
            <p:cNvSpPr txBox="1"/>
            <p:nvPr/>
          </p:nvSpPr>
          <p:spPr>
            <a:xfrm>
              <a:off x="138890" y="720286"/>
              <a:ext cx="4186381" cy="369332"/>
            </a:xfrm>
            <a:prstGeom prst="rect">
              <a:avLst/>
            </a:prstGeom>
            <a:solidFill>
              <a:srgbClr val="009999"/>
            </a:solidFill>
          </p:spPr>
          <p:txBody>
            <a:bodyPr wrap="square" rtlCol="0">
              <a:spAutoFit/>
            </a:bodyPr>
            <a:lstStyle/>
            <a:p>
              <a:pPr algn="ctr">
                <a:spcBef>
                  <a:spcPts val="600"/>
                </a:spcBef>
                <a:spcAft>
                  <a:spcPts val="0"/>
                </a:spcAft>
              </a:pPr>
              <a:r>
                <a:rPr lang="fr-CH" b="1" dirty="0">
                  <a:solidFill>
                    <a:schemeClr val="bg1"/>
                  </a:solidFill>
                </a:rPr>
                <a:t>HQ</a:t>
              </a:r>
            </a:p>
          </p:txBody>
        </p:sp>
      </p:grpSp>
      <p:grpSp>
        <p:nvGrpSpPr>
          <p:cNvPr id="8" name="Group 7">
            <a:extLst>
              <a:ext uri="{FF2B5EF4-FFF2-40B4-BE49-F238E27FC236}">
                <a16:creationId xmlns:a16="http://schemas.microsoft.com/office/drawing/2014/main" id="{0C0E4EA6-D1AC-4FB3-A65D-5FC5DB740E32}"/>
              </a:ext>
            </a:extLst>
          </p:cNvPr>
          <p:cNvGrpSpPr/>
          <p:nvPr/>
        </p:nvGrpSpPr>
        <p:grpSpPr>
          <a:xfrm>
            <a:off x="6646212" y="828457"/>
            <a:ext cx="4863616" cy="5840171"/>
            <a:chOff x="68156" y="720285"/>
            <a:chExt cx="4419414" cy="5840171"/>
          </a:xfrm>
        </p:grpSpPr>
        <p:sp>
          <p:nvSpPr>
            <p:cNvPr id="9" name="Content Placeholder 2">
              <a:extLst>
                <a:ext uri="{FF2B5EF4-FFF2-40B4-BE49-F238E27FC236}">
                  <a16:creationId xmlns:a16="http://schemas.microsoft.com/office/drawing/2014/main" id="{7E956C37-1090-4300-87F2-642EF4E980B8}"/>
                </a:ext>
              </a:extLst>
            </p:cNvPr>
            <p:cNvSpPr txBox="1">
              <a:spLocks/>
            </p:cNvSpPr>
            <p:nvPr/>
          </p:nvSpPr>
          <p:spPr>
            <a:xfrm>
              <a:off x="68156" y="1089617"/>
              <a:ext cx="4404079" cy="5470839"/>
            </a:xfrm>
            <a:prstGeom prst="rect">
              <a:avLst/>
            </a:prstGeom>
            <a:solidFill>
              <a:schemeClr val="bg1"/>
            </a:solidFill>
            <a:ln w="19050">
              <a:solidFill>
                <a:schemeClr val="tx1"/>
              </a:solidFill>
            </a:ln>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400">
                <a:spcBef>
                  <a:spcPts val="600"/>
                </a:spcBef>
                <a:spcAft>
                  <a:spcPts val="600"/>
                </a:spcAft>
                <a:buFont typeface="+mj-lt"/>
                <a:buAutoNum type="arabicPeriod"/>
              </a:pPr>
              <a:r>
                <a:rPr lang="en-US" sz="1800" b="1" dirty="0"/>
                <a:t>Political: </a:t>
              </a:r>
              <a:r>
                <a:rPr lang="en-US" sz="1800" dirty="0"/>
                <a:t>Advocacy with Minister of Health at SADC Sustainability meeting in Namibia</a:t>
              </a:r>
            </a:p>
            <a:p>
              <a:pPr defTabSz="914400">
                <a:spcBef>
                  <a:spcPts val="600"/>
                </a:spcBef>
                <a:spcAft>
                  <a:spcPts val="600"/>
                </a:spcAft>
                <a:buFont typeface="+mj-lt"/>
                <a:buAutoNum type="arabicPeriod"/>
              </a:pPr>
              <a:r>
                <a:rPr lang="en-US" sz="1800" b="1" dirty="0"/>
                <a:t>Community: </a:t>
              </a:r>
              <a:r>
                <a:rPr lang="en-US" sz="1800" dirty="0"/>
                <a:t>Establishment of social contracting mechanism for civil society to enhance HIV service delivery and retention. </a:t>
              </a:r>
            </a:p>
            <a:p>
              <a:pPr defTabSz="914400">
                <a:spcBef>
                  <a:spcPts val="600"/>
                </a:spcBef>
                <a:spcAft>
                  <a:spcPts val="600"/>
                </a:spcAft>
                <a:buFont typeface="+mj-lt"/>
                <a:buAutoNum type="arabicPeriod"/>
              </a:pPr>
              <a:r>
                <a:rPr lang="en-US" sz="1800" b="1" dirty="0"/>
                <a:t>Community: </a:t>
              </a:r>
              <a:r>
                <a:rPr lang="en-US" sz="1800" dirty="0"/>
                <a:t>Stigma Index implementation</a:t>
              </a:r>
            </a:p>
            <a:p>
              <a:pPr defTabSz="914400">
                <a:spcBef>
                  <a:spcPts val="600"/>
                </a:spcBef>
                <a:spcAft>
                  <a:spcPts val="600"/>
                </a:spcAft>
                <a:buFont typeface="+mj-lt"/>
                <a:buAutoNum type="arabicPeriod"/>
              </a:pPr>
              <a:r>
                <a:rPr lang="en-US" sz="1800" dirty="0"/>
                <a:t>Induction of the new SI Advisor</a:t>
              </a:r>
            </a:p>
            <a:p>
              <a:pPr defTabSz="914400">
                <a:spcBef>
                  <a:spcPts val="600"/>
                </a:spcBef>
                <a:spcAft>
                  <a:spcPts val="0"/>
                </a:spcAft>
                <a:buFont typeface="Wingdings" panose="05000000000000000000" pitchFamily="2" charset="2"/>
                <a:buChar char="¨"/>
              </a:pPr>
              <a:endParaRPr lang="en-US" sz="1800" dirty="0"/>
            </a:p>
            <a:p>
              <a:pPr defTabSz="914400">
                <a:spcBef>
                  <a:spcPts val="600"/>
                </a:spcBef>
                <a:spcAft>
                  <a:spcPts val="0"/>
                </a:spcAft>
                <a:buFont typeface="Wingdings" panose="05000000000000000000" pitchFamily="2" charset="2"/>
                <a:buChar char="¨"/>
              </a:pPr>
              <a:endParaRPr lang="en-US" sz="1800" dirty="0"/>
            </a:p>
            <a:p>
              <a:pPr marL="0" indent="0" defTabSz="914400">
                <a:spcBef>
                  <a:spcPts val="600"/>
                </a:spcBef>
                <a:spcAft>
                  <a:spcPts val="0"/>
                </a:spcAft>
                <a:buNone/>
              </a:pPr>
              <a:endParaRPr lang="en-US" sz="1800" dirty="0"/>
            </a:p>
            <a:p>
              <a:pPr defTabSz="914400">
                <a:spcBef>
                  <a:spcPts val="600"/>
                </a:spcBef>
                <a:spcAft>
                  <a:spcPts val="0"/>
                </a:spcAft>
                <a:buFont typeface="Wingdings" panose="05000000000000000000" pitchFamily="2" charset="2"/>
                <a:buChar char="§"/>
              </a:pPr>
              <a:endParaRPr lang="en-US" sz="1800" dirty="0"/>
            </a:p>
            <a:p>
              <a:pPr defTabSz="914400">
                <a:spcBef>
                  <a:spcPts val="600"/>
                </a:spcBef>
                <a:spcAft>
                  <a:spcPts val="0"/>
                </a:spcAft>
                <a:buFont typeface="Wingdings" panose="05000000000000000000" pitchFamily="2" charset="2"/>
                <a:buChar char="§"/>
              </a:pPr>
              <a:endParaRPr lang="en-US" sz="1800" dirty="0"/>
            </a:p>
            <a:p>
              <a:pPr defTabSz="914400">
                <a:spcBef>
                  <a:spcPts val="600"/>
                </a:spcBef>
                <a:spcAft>
                  <a:spcPts val="0"/>
                </a:spcAft>
                <a:buFont typeface="Wingdings" panose="05000000000000000000" pitchFamily="2" charset="2"/>
                <a:buChar char="§"/>
              </a:pPr>
              <a:endParaRPr lang="en-US" sz="1800" dirty="0"/>
            </a:p>
            <a:p>
              <a:pPr>
                <a:spcBef>
                  <a:spcPts val="600"/>
                </a:spcBef>
                <a:spcAft>
                  <a:spcPts val="0"/>
                </a:spcAft>
                <a:buFont typeface="Wingdings" panose="05000000000000000000" pitchFamily="2" charset="2"/>
                <a:buChar char="§"/>
              </a:pPr>
              <a:endParaRPr lang="en-US" sz="1800" dirty="0"/>
            </a:p>
          </p:txBody>
        </p:sp>
        <p:sp>
          <p:nvSpPr>
            <p:cNvPr id="10" name="TextBox 9">
              <a:extLst>
                <a:ext uri="{FF2B5EF4-FFF2-40B4-BE49-F238E27FC236}">
                  <a16:creationId xmlns:a16="http://schemas.microsoft.com/office/drawing/2014/main" id="{0B82A60A-7960-4191-A97A-1E35F0E71DDB}"/>
                </a:ext>
              </a:extLst>
            </p:cNvPr>
            <p:cNvSpPr txBox="1"/>
            <p:nvPr/>
          </p:nvSpPr>
          <p:spPr>
            <a:xfrm>
              <a:off x="68974" y="720285"/>
              <a:ext cx="4418596" cy="346249"/>
            </a:xfrm>
            <a:prstGeom prst="rect">
              <a:avLst/>
            </a:prstGeom>
            <a:solidFill>
              <a:srgbClr val="009999"/>
            </a:solidFill>
          </p:spPr>
          <p:txBody>
            <a:bodyPr wrap="square" rtlCol="0">
              <a:spAutoFit/>
            </a:bodyPr>
            <a:lstStyle/>
            <a:p>
              <a:pPr algn="ctr"/>
              <a:r>
                <a:rPr lang="fr-CH" sz="1650" b="1" dirty="0" err="1">
                  <a:solidFill>
                    <a:schemeClr val="bg1"/>
                  </a:solidFill>
                </a:rPr>
                <a:t>Regional</a:t>
              </a:r>
              <a:r>
                <a:rPr lang="fr-CH" sz="1650" b="1" dirty="0">
                  <a:solidFill>
                    <a:schemeClr val="bg1"/>
                  </a:solidFill>
                </a:rPr>
                <a:t> Support Team</a:t>
              </a:r>
            </a:p>
          </p:txBody>
        </p:sp>
      </p:grpSp>
    </p:spTree>
    <p:extLst>
      <p:ext uri="{BB962C8B-B14F-4D97-AF65-F5344CB8AC3E}">
        <p14:creationId xmlns:p14="http://schemas.microsoft.com/office/powerpoint/2010/main" val="2295992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781F-8EA5-455A-AE58-0B00F2781051}"/>
              </a:ext>
            </a:extLst>
          </p:cNvPr>
          <p:cNvSpPr>
            <a:spLocks noGrp="1"/>
          </p:cNvSpPr>
          <p:nvPr>
            <p:ph type="title"/>
          </p:nvPr>
        </p:nvSpPr>
        <p:spPr/>
        <p:txBody>
          <a:bodyPr/>
          <a:lstStyle/>
          <a:p>
            <a:r>
              <a:rPr lang="en-US" dirty="0"/>
              <a:t>Recovery:  Build it Better than Before</a:t>
            </a:r>
            <a:endParaRPr lang="en-CH" dirty="0"/>
          </a:p>
        </p:txBody>
      </p:sp>
      <p:pic>
        <p:nvPicPr>
          <p:cNvPr id="4" name="Content Placeholder 3">
            <a:extLst>
              <a:ext uri="{FF2B5EF4-FFF2-40B4-BE49-F238E27FC236}">
                <a16:creationId xmlns:a16="http://schemas.microsoft.com/office/drawing/2014/main" id="{FB086580-AA4C-4999-B785-1B2731C5DE8F}"/>
              </a:ext>
            </a:extLst>
          </p:cNvPr>
          <p:cNvPicPr>
            <a:picLocks noGrp="1" noChangeAspect="1"/>
          </p:cNvPicPr>
          <p:nvPr>
            <p:ph sz="half" idx="1"/>
          </p:nvPr>
        </p:nvPicPr>
        <p:blipFill>
          <a:blip r:embed="rId3"/>
          <a:stretch>
            <a:fillRect/>
          </a:stretch>
        </p:blipFill>
        <p:spPr>
          <a:xfrm>
            <a:off x="380604" y="1612794"/>
            <a:ext cx="7532523" cy="2527298"/>
          </a:xfrm>
          <a:prstGeom prst="rect">
            <a:avLst/>
          </a:prstGeom>
        </p:spPr>
      </p:pic>
      <p:sp>
        <p:nvSpPr>
          <p:cNvPr id="5" name="TextBox 4">
            <a:extLst>
              <a:ext uri="{FF2B5EF4-FFF2-40B4-BE49-F238E27FC236}">
                <a16:creationId xmlns:a16="http://schemas.microsoft.com/office/drawing/2014/main" id="{F80C599B-34DE-4946-A542-9EDCEC0B874E}"/>
              </a:ext>
            </a:extLst>
          </p:cNvPr>
          <p:cNvSpPr txBox="1"/>
          <p:nvPr/>
        </p:nvSpPr>
        <p:spPr>
          <a:xfrm>
            <a:off x="7344408" y="2876107"/>
            <a:ext cx="4774019" cy="6124754"/>
          </a:xfrm>
          <a:prstGeom prst="rect">
            <a:avLst/>
          </a:prstGeom>
          <a:noFill/>
        </p:spPr>
        <p:txBody>
          <a:bodyPr wrap="square" rtlCol="0">
            <a:spAutoFit/>
          </a:bodyPr>
          <a:lstStyle/>
          <a:p>
            <a:pPr algn="ctr"/>
            <a:r>
              <a:rPr lang="en-US" sz="2800" b="1" dirty="0">
                <a:solidFill>
                  <a:schemeClr val="tx2"/>
                </a:solidFill>
              </a:rPr>
              <a:t>PMTCT COVERAGE:</a:t>
            </a:r>
          </a:p>
          <a:p>
            <a:pPr algn="ctr"/>
            <a:endParaRPr lang="en-US" sz="2800" b="1" dirty="0">
              <a:solidFill>
                <a:schemeClr val="tx2"/>
              </a:solidFill>
            </a:endParaRPr>
          </a:p>
          <a:p>
            <a:pPr algn="ctr"/>
            <a:r>
              <a:rPr lang="en-US" sz="2800" b="1" dirty="0">
                <a:solidFill>
                  <a:schemeClr val="tx2"/>
                </a:solidFill>
              </a:rPr>
              <a:t>2009:  44%</a:t>
            </a:r>
          </a:p>
          <a:p>
            <a:pPr algn="ctr"/>
            <a:endParaRPr lang="en-US" sz="2800" b="1" dirty="0">
              <a:solidFill>
                <a:schemeClr val="tx2"/>
              </a:solidFill>
            </a:endParaRPr>
          </a:p>
          <a:p>
            <a:pPr algn="ctr"/>
            <a:r>
              <a:rPr lang="en-US" sz="2800" b="1" dirty="0">
                <a:solidFill>
                  <a:schemeClr val="tx2"/>
                </a:solidFill>
              </a:rPr>
              <a:t>2010:  32%</a:t>
            </a:r>
          </a:p>
          <a:p>
            <a:pPr algn="ctr"/>
            <a:endParaRPr lang="en-US" sz="2800" b="1" dirty="0">
              <a:solidFill>
                <a:schemeClr val="tx2"/>
              </a:solidFill>
            </a:endParaRPr>
          </a:p>
          <a:p>
            <a:pPr algn="ctr"/>
            <a:r>
              <a:rPr lang="en-US" sz="2800" b="1" dirty="0">
                <a:solidFill>
                  <a:schemeClr val="tx2"/>
                </a:solidFill>
              </a:rPr>
              <a:t>2014:  87%</a:t>
            </a:r>
          </a:p>
          <a:p>
            <a:pPr algn="ctr"/>
            <a:endParaRPr lang="en-US" sz="2800" b="1" dirty="0">
              <a:solidFill>
                <a:schemeClr val="tx2"/>
              </a:solidFill>
            </a:endParaRPr>
          </a:p>
          <a:p>
            <a:pPr algn="ctr"/>
            <a:endParaRPr lang="en-US" sz="2800" b="1" dirty="0">
              <a:solidFill>
                <a:schemeClr val="tx2"/>
              </a:solidFill>
            </a:endParaRPr>
          </a:p>
          <a:p>
            <a:pPr algn="ctr"/>
            <a:endParaRPr lang="en-US" sz="2800" b="1" dirty="0">
              <a:solidFill>
                <a:schemeClr val="tx2"/>
              </a:solidFill>
            </a:endParaRPr>
          </a:p>
          <a:p>
            <a:pPr algn="ctr"/>
            <a:endParaRPr lang="en-US" sz="2800" b="1" dirty="0">
              <a:solidFill>
                <a:schemeClr val="tx2"/>
              </a:solidFill>
            </a:endParaRPr>
          </a:p>
          <a:p>
            <a:pPr algn="ctr"/>
            <a:endParaRPr lang="en-US" sz="2800" b="1" dirty="0">
              <a:solidFill>
                <a:schemeClr val="tx2"/>
              </a:solidFill>
            </a:endParaRPr>
          </a:p>
          <a:p>
            <a:pPr algn="ctr"/>
            <a:endParaRPr lang="en-US" sz="2800" b="1" dirty="0">
              <a:solidFill>
                <a:schemeClr val="tx2"/>
              </a:solidFill>
            </a:endParaRPr>
          </a:p>
          <a:p>
            <a:pPr algn="ctr"/>
            <a:endParaRPr lang="en-CH" sz="2800" b="1" dirty="0">
              <a:solidFill>
                <a:schemeClr val="tx2"/>
              </a:solidFill>
            </a:endParaRPr>
          </a:p>
        </p:txBody>
      </p:sp>
      <p:pic>
        <p:nvPicPr>
          <p:cNvPr id="7" name="Picture 6" descr="A person standing in front of a building&#10;&#10;Description automatically generated">
            <a:extLst>
              <a:ext uri="{FF2B5EF4-FFF2-40B4-BE49-F238E27FC236}">
                <a16:creationId xmlns:a16="http://schemas.microsoft.com/office/drawing/2014/main" id="{4064DD1E-9D37-450E-81E3-132CBC408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99" y="4335248"/>
            <a:ext cx="3436883" cy="2272506"/>
          </a:xfrm>
          <a:prstGeom prst="rect">
            <a:avLst/>
          </a:prstGeom>
        </p:spPr>
      </p:pic>
      <p:sp>
        <p:nvSpPr>
          <p:cNvPr id="8" name="TextBox 7">
            <a:extLst>
              <a:ext uri="{FF2B5EF4-FFF2-40B4-BE49-F238E27FC236}">
                <a16:creationId xmlns:a16="http://schemas.microsoft.com/office/drawing/2014/main" id="{B3729AF9-0E9D-4890-9472-B25CE3EAE16C}"/>
              </a:ext>
            </a:extLst>
          </p:cNvPr>
          <p:cNvSpPr txBox="1"/>
          <p:nvPr/>
        </p:nvSpPr>
        <p:spPr>
          <a:xfrm>
            <a:off x="7913127" y="4243287"/>
            <a:ext cx="3636579" cy="369332"/>
          </a:xfrm>
          <a:prstGeom prst="rect">
            <a:avLst/>
          </a:prstGeom>
          <a:noFill/>
        </p:spPr>
        <p:txBody>
          <a:bodyPr wrap="square" rtlCol="0">
            <a:spAutoFit/>
          </a:bodyPr>
          <a:lstStyle/>
          <a:p>
            <a:pPr algn="ctr"/>
            <a:r>
              <a:rPr lang="en-US" b="1" i="1" dirty="0">
                <a:solidFill>
                  <a:srgbClr val="FF0000"/>
                </a:solidFill>
              </a:rPr>
              <a:t>-------EARTHQUAKE------</a:t>
            </a:r>
            <a:endParaRPr lang="en-CH" b="1" i="1" dirty="0">
              <a:solidFill>
                <a:srgbClr val="FF0000"/>
              </a:solidFill>
            </a:endParaRPr>
          </a:p>
        </p:txBody>
      </p:sp>
      <p:sp>
        <p:nvSpPr>
          <p:cNvPr id="9" name="Rectangle 8">
            <a:extLst>
              <a:ext uri="{FF2B5EF4-FFF2-40B4-BE49-F238E27FC236}">
                <a16:creationId xmlns:a16="http://schemas.microsoft.com/office/drawing/2014/main" id="{F2337E0A-E7B0-461A-9536-D7C38DCF1FF9}"/>
              </a:ext>
            </a:extLst>
          </p:cNvPr>
          <p:cNvSpPr/>
          <p:nvPr/>
        </p:nvSpPr>
        <p:spPr>
          <a:xfrm>
            <a:off x="8124497" y="2123090"/>
            <a:ext cx="3289737" cy="4484664"/>
          </a:xfrm>
          <a:prstGeom prst="rect">
            <a:avLst/>
          </a:prstGeom>
          <a:noFill/>
          <a:ln w="984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96660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8D250FF-6FC9-479A-8791-DCA790DA2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912FC5D-BAA7-467F-BE1F-3A3E426F503D}"/>
              </a:ext>
            </a:extLst>
          </p:cNvPr>
          <p:cNvPicPr>
            <a:picLocks noChangeAspect="1"/>
          </p:cNvPicPr>
          <p:nvPr/>
        </p:nvPicPr>
        <p:blipFill rotWithShape="1">
          <a:blip r:embed="rId2">
            <a:alphaModFix amt="35000"/>
          </a:blip>
          <a:srcRect r="22667" b="1"/>
          <a:stretch/>
        </p:blipFill>
        <p:spPr>
          <a:xfrm>
            <a:off x="20" y="0"/>
            <a:ext cx="12191980" cy="6857990"/>
          </a:xfrm>
          <a:prstGeom prst="rect">
            <a:avLst/>
          </a:prstGeom>
        </p:spPr>
      </p:pic>
      <p:sp>
        <p:nvSpPr>
          <p:cNvPr id="2" name="Title 1">
            <a:extLst>
              <a:ext uri="{FF2B5EF4-FFF2-40B4-BE49-F238E27FC236}">
                <a16:creationId xmlns:a16="http://schemas.microsoft.com/office/drawing/2014/main" id="{DF8E6573-5E39-4D4E-AEEF-D3C3FC69B8C0}"/>
              </a:ext>
            </a:extLst>
          </p:cNvPr>
          <p:cNvSpPr>
            <a:spLocks noGrp="1"/>
          </p:cNvSpPr>
          <p:nvPr>
            <p:ph type="title"/>
          </p:nvPr>
        </p:nvSpPr>
        <p:spPr>
          <a:xfrm>
            <a:off x="743656" y="430207"/>
            <a:ext cx="10013244" cy="5997576"/>
          </a:xfrm>
        </p:spPr>
        <p:txBody>
          <a:bodyPr vert="horz" lIns="91440" tIns="45720" rIns="91440" bIns="45720" rtlCol="0" anchor="t">
            <a:normAutofit fontScale="90000"/>
          </a:bodyPr>
          <a:lstStyle/>
          <a:p>
            <a:r>
              <a:rPr lang="en-US" sz="4900" b="1" dirty="0">
                <a:solidFill>
                  <a:srgbClr val="FFFFFF"/>
                </a:solidFill>
              </a:rPr>
              <a:t>Venezuela </a:t>
            </a:r>
            <a:br>
              <a:rPr lang="en-US" sz="1800" dirty="0">
                <a:solidFill>
                  <a:srgbClr val="FFFFFF"/>
                </a:solidFill>
              </a:rPr>
            </a:br>
            <a:br>
              <a:rPr lang="en-US" sz="1800" dirty="0">
                <a:solidFill>
                  <a:srgbClr val="FFFFFF"/>
                </a:solidFill>
              </a:rPr>
            </a:br>
            <a:r>
              <a:rPr lang="en-US" sz="1800" dirty="0">
                <a:solidFill>
                  <a:srgbClr val="FFFFFF"/>
                </a:solidFill>
              </a:rPr>
              <a:t>Ongoing situation has brought together an </a:t>
            </a:r>
            <a:r>
              <a:rPr lang="en-US" sz="1800" dirty="0" err="1">
                <a:solidFill>
                  <a:srgbClr val="FFFFFF"/>
                </a:solidFill>
              </a:rPr>
              <a:t>unprecented</a:t>
            </a:r>
            <a:r>
              <a:rPr lang="en-US" sz="1800" dirty="0">
                <a:solidFill>
                  <a:srgbClr val="FFFFFF"/>
                </a:solidFill>
              </a:rPr>
              <a:t> </a:t>
            </a:r>
            <a:r>
              <a:rPr lang="en-US" sz="1800" dirty="0" err="1">
                <a:solidFill>
                  <a:srgbClr val="FFFFFF"/>
                </a:solidFill>
              </a:rPr>
              <a:t>collaberation</a:t>
            </a:r>
            <a:r>
              <a:rPr lang="en-US" sz="1800" dirty="0">
                <a:solidFill>
                  <a:srgbClr val="FFFFFF"/>
                </a:solidFill>
              </a:rPr>
              <a:t> between partners. Under stewardship </a:t>
            </a:r>
            <a:r>
              <a:rPr lang="en-US" sz="2700" dirty="0">
                <a:solidFill>
                  <a:srgbClr val="FFFFFF"/>
                </a:solidFill>
              </a:rPr>
              <a:t>of IOM and UNHCR</a:t>
            </a:r>
            <a:r>
              <a:rPr lang="en-US" sz="1800" dirty="0">
                <a:solidFill>
                  <a:srgbClr val="FFFFFF"/>
                </a:solidFill>
              </a:rPr>
              <a:t>, there are active fora for  </a:t>
            </a:r>
            <a:r>
              <a:rPr lang="en-US" sz="1800" dirty="0" err="1">
                <a:solidFill>
                  <a:srgbClr val="FFFFFF"/>
                </a:solidFill>
              </a:rPr>
              <a:t>cooridnation</a:t>
            </a:r>
            <a:r>
              <a:rPr lang="en-US" sz="1800" dirty="0">
                <a:solidFill>
                  <a:srgbClr val="FFFFFF"/>
                </a:solidFill>
              </a:rPr>
              <a:t> of activities within country and in </a:t>
            </a:r>
            <a:r>
              <a:rPr lang="en-US" sz="1800" dirty="0" err="1">
                <a:solidFill>
                  <a:srgbClr val="FFFFFF"/>
                </a:solidFill>
              </a:rPr>
              <a:t>neighbouring</a:t>
            </a:r>
            <a:r>
              <a:rPr lang="en-US" sz="1800" dirty="0">
                <a:solidFill>
                  <a:srgbClr val="FFFFFF"/>
                </a:solidFill>
              </a:rPr>
              <a:t> countries.</a:t>
            </a:r>
            <a:br>
              <a:rPr lang="en-US" sz="1800" dirty="0">
                <a:solidFill>
                  <a:srgbClr val="FFFFFF"/>
                </a:solidFill>
              </a:rPr>
            </a:br>
            <a:br>
              <a:rPr lang="en-US" sz="1800" dirty="0">
                <a:solidFill>
                  <a:srgbClr val="FFFFFF"/>
                </a:solidFill>
              </a:rPr>
            </a:br>
            <a:r>
              <a:rPr lang="en-US" sz="1800" dirty="0">
                <a:solidFill>
                  <a:srgbClr val="FFFFFF"/>
                </a:solidFill>
              </a:rPr>
              <a:t>With support from the </a:t>
            </a:r>
            <a:r>
              <a:rPr lang="en-US" sz="2700" dirty="0">
                <a:solidFill>
                  <a:srgbClr val="FFFFFF"/>
                </a:solidFill>
              </a:rPr>
              <a:t>Global Fund Emergency Grant</a:t>
            </a:r>
            <a:r>
              <a:rPr lang="en-US" sz="1800" dirty="0">
                <a:solidFill>
                  <a:srgbClr val="FFFFFF"/>
                </a:solidFill>
              </a:rPr>
              <a:t>, </a:t>
            </a:r>
            <a:r>
              <a:rPr lang="en-US" sz="2700" dirty="0">
                <a:solidFill>
                  <a:srgbClr val="FFFFFF"/>
                </a:solidFill>
              </a:rPr>
              <a:t>stocks of DLG </a:t>
            </a:r>
            <a:r>
              <a:rPr lang="en-US" sz="1800" dirty="0">
                <a:solidFill>
                  <a:srgbClr val="FFFFFF"/>
                </a:solidFill>
              </a:rPr>
              <a:t>have been brought to the country to meet immediate needs. Plans are underway to request further provisions</a:t>
            </a:r>
            <a:br>
              <a:rPr lang="en-US" sz="1800" dirty="0">
                <a:solidFill>
                  <a:srgbClr val="FFFFFF"/>
                </a:solidFill>
              </a:rPr>
            </a:br>
            <a:br>
              <a:rPr lang="en-US" sz="1800" dirty="0">
                <a:solidFill>
                  <a:srgbClr val="FFFFFF"/>
                </a:solidFill>
              </a:rPr>
            </a:br>
            <a:r>
              <a:rPr lang="en-US" sz="1800" dirty="0">
                <a:solidFill>
                  <a:srgbClr val="FFFFFF"/>
                </a:solidFill>
              </a:rPr>
              <a:t>UNAIDS and the Joint Team working with </a:t>
            </a:r>
            <a:r>
              <a:rPr lang="en-US" sz="2700" dirty="0">
                <a:solidFill>
                  <a:srgbClr val="FFFFFF"/>
                </a:solidFill>
              </a:rPr>
              <a:t>civil society and networks of PLHIV to devise a plan for distribution</a:t>
            </a:r>
            <a:r>
              <a:rPr lang="en-US" sz="1800" dirty="0">
                <a:solidFill>
                  <a:srgbClr val="FFFFFF"/>
                </a:solidFill>
              </a:rPr>
              <a:t> for this medication to parts of the country where it is needed the most.</a:t>
            </a:r>
            <a:br>
              <a:rPr lang="en-US" sz="1800" dirty="0">
                <a:solidFill>
                  <a:srgbClr val="FFFFFF"/>
                </a:solidFill>
              </a:rPr>
            </a:br>
            <a:br>
              <a:rPr lang="en-US" sz="1800" dirty="0">
                <a:solidFill>
                  <a:srgbClr val="FFFFFF"/>
                </a:solidFill>
              </a:rPr>
            </a:br>
            <a:r>
              <a:rPr lang="en-US" sz="1800" dirty="0">
                <a:solidFill>
                  <a:srgbClr val="FFFFFF"/>
                </a:solidFill>
              </a:rPr>
              <a:t>Discussions with </a:t>
            </a:r>
            <a:r>
              <a:rPr lang="en-US" sz="2700" dirty="0">
                <a:solidFill>
                  <a:srgbClr val="FFFFFF"/>
                </a:solidFill>
              </a:rPr>
              <a:t>Ministry of Health ongoing on utilization of existing stocks of ART </a:t>
            </a:r>
            <a:r>
              <a:rPr lang="en-US" sz="1800" dirty="0">
                <a:solidFill>
                  <a:srgbClr val="FFFFFF"/>
                </a:solidFill>
              </a:rPr>
              <a:t>and to ensure a clear system of usage and reporting. This disaster quickened the supply of the right treatment to a population in urgent need</a:t>
            </a:r>
            <a:br>
              <a:rPr lang="en-US" sz="1800" dirty="0">
                <a:solidFill>
                  <a:srgbClr val="FFFFFF"/>
                </a:solidFill>
              </a:rPr>
            </a:br>
            <a:br>
              <a:rPr lang="en-US" sz="1800" dirty="0">
                <a:solidFill>
                  <a:srgbClr val="FFFFFF"/>
                </a:solidFill>
              </a:rPr>
            </a:br>
            <a:r>
              <a:rPr lang="en-US" sz="1800" dirty="0">
                <a:solidFill>
                  <a:srgbClr val="FFFFFF"/>
                </a:solidFill>
              </a:rPr>
              <a:t>The Venezuela crisis has necessitated a </a:t>
            </a:r>
            <a:r>
              <a:rPr lang="en-US" sz="2700" dirty="0">
                <a:solidFill>
                  <a:srgbClr val="FFFFFF"/>
                </a:solidFill>
              </a:rPr>
              <a:t>regional approach</a:t>
            </a:r>
            <a:r>
              <a:rPr lang="en-US" sz="1800" dirty="0">
                <a:solidFill>
                  <a:srgbClr val="FFFFFF"/>
                </a:solidFill>
              </a:rPr>
              <a:t>, notably including, Colombia, Ecuador, Peru, Brazil, Mexico and countries in Central America and the Caribbean. Of note, all countries in South America provide ARVs to migrants without any cost to them.</a:t>
            </a:r>
            <a:br>
              <a:rPr lang="en-US" sz="1800" dirty="0">
                <a:solidFill>
                  <a:srgbClr val="FFFFFF"/>
                </a:solidFill>
              </a:rPr>
            </a:br>
            <a:br>
              <a:rPr lang="en-US" sz="1800" dirty="0">
                <a:solidFill>
                  <a:srgbClr val="FFFFFF"/>
                </a:solidFill>
              </a:rPr>
            </a:br>
            <a:r>
              <a:rPr lang="en-US" sz="1800" dirty="0">
                <a:solidFill>
                  <a:srgbClr val="FFFFFF"/>
                </a:solidFill>
              </a:rPr>
              <a:t>A Humanitarian </a:t>
            </a:r>
            <a:r>
              <a:rPr lang="en-US" sz="2700" dirty="0">
                <a:solidFill>
                  <a:srgbClr val="FFFFFF"/>
                </a:solidFill>
              </a:rPr>
              <a:t>Regional Refugee and Migrant Response Plan (RMRP) </a:t>
            </a:r>
            <a:r>
              <a:rPr lang="en-US" sz="1800" dirty="0">
                <a:solidFill>
                  <a:srgbClr val="FFFFFF"/>
                </a:solidFill>
              </a:rPr>
              <a:t>has been prepared and being updated to meet needs and demands</a:t>
            </a:r>
            <a:br>
              <a:rPr lang="en-US" sz="1800" dirty="0">
                <a:solidFill>
                  <a:srgbClr val="FFFFFF"/>
                </a:solidFill>
              </a:rPr>
            </a:br>
            <a:br>
              <a:rPr lang="en-US" sz="1400" dirty="0">
                <a:solidFill>
                  <a:srgbClr val="FFFFFF"/>
                </a:solidFill>
              </a:rPr>
            </a:br>
            <a:endParaRPr lang="en-US" sz="1400" dirty="0">
              <a:solidFill>
                <a:srgbClr val="FFFFFF"/>
              </a:solidFill>
            </a:endParaRPr>
          </a:p>
        </p:txBody>
      </p:sp>
    </p:spTree>
    <p:extLst>
      <p:ext uri="{BB962C8B-B14F-4D97-AF65-F5344CB8AC3E}">
        <p14:creationId xmlns:p14="http://schemas.microsoft.com/office/powerpoint/2010/main" val="99104899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A97F-EE90-4F2E-8863-056A26C1053D}"/>
              </a:ext>
            </a:extLst>
          </p:cNvPr>
          <p:cNvSpPr>
            <a:spLocks noGrp="1"/>
          </p:cNvSpPr>
          <p:nvPr>
            <p:ph type="title"/>
          </p:nvPr>
        </p:nvSpPr>
        <p:spPr>
          <a:xfrm>
            <a:off x="981707" y="147169"/>
            <a:ext cx="10691040" cy="1169332"/>
          </a:xfrm>
        </p:spPr>
        <p:txBody>
          <a:bodyPr/>
          <a:lstStyle/>
          <a:p>
            <a:r>
              <a:rPr lang="en-US" dirty="0"/>
              <a:t>Regional Collaboration &amp; Response</a:t>
            </a:r>
            <a:endParaRPr lang="en-CH" dirty="0"/>
          </a:p>
        </p:txBody>
      </p:sp>
      <p:sp>
        <p:nvSpPr>
          <p:cNvPr id="3" name="Content Placeholder 2">
            <a:extLst>
              <a:ext uri="{FF2B5EF4-FFF2-40B4-BE49-F238E27FC236}">
                <a16:creationId xmlns:a16="http://schemas.microsoft.com/office/drawing/2014/main" id="{40ADA85E-AD96-4390-B241-47F125F53D10}"/>
              </a:ext>
            </a:extLst>
          </p:cNvPr>
          <p:cNvSpPr>
            <a:spLocks noGrp="1"/>
          </p:cNvSpPr>
          <p:nvPr>
            <p:ph idx="1"/>
          </p:nvPr>
        </p:nvSpPr>
        <p:spPr>
          <a:xfrm>
            <a:off x="750480" y="1320800"/>
            <a:ext cx="11022420" cy="4805365"/>
          </a:xfrm>
        </p:spPr>
        <p:txBody>
          <a:bodyPr/>
          <a:lstStyle/>
          <a:p>
            <a:pPr marL="0" indent="0" algn="ctr">
              <a:buNone/>
            </a:pPr>
            <a:r>
              <a:rPr lang="en-US" b="1" dirty="0"/>
              <a:t>QUITO DECLARATION ON </a:t>
            </a:r>
          </a:p>
          <a:p>
            <a:pPr marL="0" indent="0" algn="ctr">
              <a:buNone/>
            </a:pPr>
            <a:r>
              <a:rPr lang="en-US" b="1" u="sng" dirty="0"/>
              <a:t>HUMAN MOBILITY OF VENEZUELAN CITIZENS IN THE REGION</a:t>
            </a:r>
          </a:p>
          <a:p>
            <a:pPr marL="0" indent="0" algn="ctr">
              <a:spcAft>
                <a:spcPts val="1200"/>
              </a:spcAft>
              <a:buNone/>
            </a:pPr>
            <a:r>
              <a:rPr lang="en-US" sz="2800" b="1" dirty="0"/>
              <a:t>11 Latin American Countries</a:t>
            </a:r>
          </a:p>
          <a:p>
            <a:pPr marL="0" indent="0" algn="ctr">
              <a:buNone/>
            </a:pPr>
            <a:r>
              <a:rPr lang="en-US" sz="2800" dirty="0"/>
              <a:t>Basis for consideration to:  1) Guarantee HIV treatment for all migrants 2) Accelerate transition to TLD 3) Make TLD available to all migrants  </a:t>
            </a:r>
          </a:p>
        </p:txBody>
      </p:sp>
      <p:sp>
        <p:nvSpPr>
          <p:cNvPr id="4" name="Oval 3">
            <a:extLst>
              <a:ext uri="{FF2B5EF4-FFF2-40B4-BE49-F238E27FC236}">
                <a16:creationId xmlns:a16="http://schemas.microsoft.com/office/drawing/2014/main" id="{BCA20F2A-5DE7-42B3-8162-00508B0E0D16}"/>
              </a:ext>
            </a:extLst>
          </p:cNvPr>
          <p:cNvSpPr/>
          <p:nvPr/>
        </p:nvSpPr>
        <p:spPr>
          <a:xfrm>
            <a:off x="1422400" y="4546600"/>
            <a:ext cx="10019120" cy="2108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UNRESOLVED:</a:t>
            </a:r>
          </a:p>
          <a:p>
            <a:pPr algn="ctr"/>
            <a:r>
              <a:rPr lang="en-US" sz="3200" dirty="0"/>
              <a:t>ABILITY TO ACCESS GENERIC/LOW-PRICED HIV COMMODITIES</a:t>
            </a:r>
          </a:p>
          <a:p>
            <a:pPr algn="ctr"/>
            <a:r>
              <a:rPr lang="en-US" sz="3200" dirty="0"/>
              <a:t>DURING EMERGENCIES</a:t>
            </a:r>
            <a:endParaRPr lang="en-CH" sz="3200" dirty="0"/>
          </a:p>
        </p:txBody>
      </p:sp>
    </p:spTree>
    <p:extLst>
      <p:ext uri="{BB962C8B-B14F-4D97-AF65-F5344CB8AC3E}">
        <p14:creationId xmlns:p14="http://schemas.microsoft.com/office/powerpoint/2010/main" val="38983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FD0E-7FAB-4EB5-9DF4-28190A3CEF84}"/>
              </a:ext>
            </a:extLst>
          </p:cNvPr>
          <p:cNvSpPr>
            <a:spLocks noGrp="1"/>
          </p:cNvSpPr>
          <p:nvPr>
            <p:ph type="title"/>
          </p:nvPr>
        </p:nvSpPr>
        <p:spPr/>
        <p:txBody>
          <a:bodyPr/>
          <a:lstStyle/>
          <a:p>
            <a:r>
              <a:rPr lang="en-US" dirty="0"/>
              <a:t>Civil Society Monitoring</a:t>
            </a:r>
            <a:endParaRPr lang="en-CH" dirty="0"/>
          </a:p>
        </p:txBody>
      </p:sp>
      <p:pic>
        <p:nvPicPr>
          <p:cNvPr id="4" name="Content Placeholder 3">
            <a:extLst>
              <a:ext uri="{FF2B5EF4-FFF2-40B4-BE49-F238E27FC236}">
                <a16:creationId xmlns:a16="http://schemas.microsoft.com/office/drawing/2014/main" id="{32E8F509-CEC4-4C4E-9124-B341F5BA9DA7}"/>
              </a:ext>
            </a:extLst>
          </p:cNvPr>
          <p:cNvPicPr>
            <a:picLocks noGrp="1" noChangeAspect="1"/>
          </p:cNvPicPr>
          <p:nvPr>
            <p:ph idx="1"/>
          </p:nvPr>
        </p:nvPicPr>
        <p:blipFill>
          <a:blip r:embed="rId2"/>
          <a:stretch>
            <a:fillRect/>
          </a:stretch>
        </p:blipFill>
        <p:spPr>
          <a:xfrm rot="10800000">
            <a:off x="3078691" y="1816100"/>
            <a:ext cx="6034617" cy="4525963"/>
          </a:xfrm>
          <a:prstGeom prst="rect">
            <a:avLst/>
          </a:prstGeom>
        </p:spPr>
      </p:pic>
    </p:spTree>
    <p:extLst>
      <p:ext uri="{BB962C8B-B14F-4D97-AF65-F5344CB8AC3E}">
        <p14:creationId xmlns:p14="http://schemas.microsoft.com/office/powerpoint/2010/main" val="403023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4734E9D-33AA-470A-8532-9787BBF3CE9C}"/>
              </a:ext>
            </a:extLst>
          </p:cNvPr>
          <p:cNvGrpSpPr/>
          <p:nvPr/>
        </p:nvGrpSpPr>
        <p:grpSpPr>
          <a:xfrm>
            <a:off x="390852" y="642720"/>
            <a:ext cx="13122567" cy="6320055"/>
            <a:chOff x="-1288524" y="180000"/>
            <a:chExt cx="13122567" cy="6320055"/>
          </a:xfrm>
        </p:grpSpPr>
        <p:sp>
          <p:nvSpPr>
            <p:cNvPr id="7" name="TextBox 6">
              <a:extLst>
                <a:ext uri="{FF2B5EF4-FFF2-40B4-BE49-F238E27FC236}">
                  <a16:creationId xmlns:a16="http://schemas.microsoft.com/office/drawing/2014/main" id="{440662DA-A0ED-481B-9B56-0233B07979E3}"/>
                </a:ext>
              </a:extLst>
            </p:cNvPr>
            <p:cNvSpPr txBox="1"/>
            <p:nvPr/>
          </p:nvSpPr>
          <p:spPr>
            <a:xfrm>
              <a:off x="-1288524" y="180000"/>
              <a:ext cx="11195724" cy="1138773"/>
            </a:xfrm>
            <a:prstGeom prst="rect">
              <a:avLst/>
            </a:prstGeom>
            <a:noFill/>
          </p:spPr>
          <p:txBody>
            <a:bodyPr wrap="square" rtlCol="0">
              <a:spAutoFit/>
            </a:bodyPr>
            <a:lstStyle>
              <a:defPPr>
                <a:defRPr lang="en-US"/>
              </a:defPPr>
              <a:lvl1pPr>
                <a:defRPr sz="2400" b="1"/>
              </a:lvl1pPr>
            </a:lstStyle>
            <a:p>
              <a:pPr>
                <a:defRPr/>
              </a:pPr>
              <a:r>
                <a:rPr lang="en-US" sz="4000" b="0" dirty="0">
                  <a:solidFill>
                    <a:prstClr val="white"/>
                  </a:solidFill>
                </a:rPr>
                <a:t>and</a:t>
              </a:r>
              <a:r>
                <a:rPr lang="en-US" sz="2800" dirty="0">
                  <a:solidFill>
                    <a:prstClr val="white"/>
                  </a:solidFill>
                </a:rPr>
                <a:t> other men who have sex </a:t>
              </a:r>
            </a:p>
            <a:p>
              <a:pPr algn="ctr">
                <a:defRPr/>
              </a:pPr>
              <a:r>
                <a:rPr lang="en-US" sz="2800" dirty="0">
                  <a:solidFill>
                    <a:prstClr val="white"/>
                  </a:solidFill>
                </a:rPr>
                <a:t>with men into hiding</a:t>
              </a:r>
              <a:endParaRPr lang="en-US" sz="2800" dirty="0">
                <a:solidFill>
                  <a:prstClr val="white"/>
                </a:solidFill>
                <a:latin typeface="Arial"/>
              </a:endParaRPr>
            </a:p>
          </p:txBody>
        </p:sp>
        <p:sp>
          <p:nvSpPr>
            <p:cNvPr id="8" name="Rectangle 7">
              <a:extLst>
                <a:ext uri="{FF2B5EF4-FFF2-40B4-BE49-F238E27FC236}">
                  <a16:creationId xmlns:a16="http://schemas.microsoft.com/office/drawing/2014/main" id="{3741E4D6-8C2E-444D-A674-754EE1F096BF}"/>
                </a:ext>
              </a:extLst>
            </p:cNvPr>
            <p:cNvSpPr/>
            <p:nvPr/>
          </p:nvSpPr>
          <p:spPr>
            <a:xfrm>
              <a:off x="0" y="6300000"/>
              <a:ext cx="9907200" cy="200055"/>
            </a:xfrm>
            <a:prstGeom prst="rect">
              <a:avLst/>
            </a:prstGeom>
          </p:spPr>
          <p:txBody>
            <a:bodyPr lIns="1080000" rIns="180000">
              <a:spAutoFit/>
            </a:bodyPr>
            <a:lstStyle/>
            <a:p>
              <a:pPr>
                <a:defRPr/>
              </a:pPr>
              <a:r>
                <a:rPr lang="en-US" sz="700" dirty="0">
                  <a:solidFill>
                    <a:prstClr val="black"/>
                  </a:solidFill>
                  <a:latin typeface="Arial Nova" panose="020B0504020202020204" pitchFamily="34" charset="0"/>
                </a:rPr>
                <a:t>Source: 2017 National Commitments and Policy Instrument.</a:t>
              </a:r>
            </a:p>
          </p:txBody>
        </p:sp>
        <p:sp>
          <p:nvSpPr>
            <p:cNvPr id="9" name="Rectangle 8">
              <a:extLst>
                <a:ext uri="{FF2B5EF4-FFF2-40B4-BE49-F238E27FC236}">
                  <a16:creationId xmlns:a16="http://schemas.microsoft.com/office/drawing/2014/main" id="{05396EAA-EFFF-4F15-AC12-57C63F67A97F}"/>
                </a:ext>
              </a:extLst>
            </p:cNvPr>
            <p:cNvSpPr/>
            <p:nvPr/>
          </p:nvSpPr>
          <p:spPr>
            <a:xfrm>
              <a:off x="809156" y="724984"/>
              <a:ext cx="11024887" cy="338554"/>
            </a:xfrm>
            <a:prstGeom prst="rect">
              <a:avLst/>
            </a:prstGeom>
          </p:spPr>
          <p:txBody>
            <a:bodyPr wrap="square" lIns="1080000" rIns="288000">
              <a:spAutoFit/>
            </a:bodyPr>
            <a:lstStyle/>
            <a:p>
              <a:pPr>
                <a:defRPr/>
              </a:pPr>
              <a:r>
                <a:rPr lang="en-US" sz="1600" i="1" dirty="0">
                  <a:latin typeface="Arial Nova Light" panose="020B0304020202020204" pitchFamily="34" charset="0"/>
                </a:rPr>
                <a:t>Criminalization of same-sex sexual acts, global, 2017</a:t>
              </a:r>
              <a:endParaRPr lang="en-GB" sz="1600" i="1" dirty="0">
                <a:latin typeface="Arial Nova Light" panose="020B0304020202020204" pitchFamily="34" charset="0"/>
              </a:endParaRPr>
            </a:p>
          </p:txBody>
        </p:sp>
        <p:grpSp>
          <p:nvGrpSpPr>
            <p:cNvPr id="2" name="Group 1">
              <a:extLst>
                <a:ext uri="{FF2B5EF4-FFF2-40B4-BE49-F238E27FC236}">
                  <a16:creationId xmlns:a16="http://schemas.microsoft.com/office/drawing/2014/main" id="{6B2E6FFB-B22F-4E7B-8FF9-6310A5941FA0}"/>
                </a:ext>
              </a:extLst>
            </p:cNvPr>
            <p:cNvGrpSpPr/>
            <p:nvPr/>
          </p:nvGrpSpPr>
          <p:grpSpPr>
            <a:xfrm>
              <a:off x="137105" y="1088253"/>
              <a:ext cx="8460994" cy="4162246"/>
              <a:chOff x="332097" y="896946"/>
              <a:chExt cx="8460994" cy="4162246"/>
            </a:xfrm>
          </p:grpSpPr>
          <p:sp>
            <p:nvSpPr>
              <p:cNvPr id="13" name="bk object 16">
                <a:extLst>
                  <a:ext uri="{FF2B5EF4-FFF2-40B4-BE49-F238E27FC236}">
                    <a16:creationId xmlns:a16="http://schemas.microsoft.com/office/drawing/2014/main" id="{D84FFB8E-2A2A-40FB-88CA-1FFD35AA0698}"/>
                  </a:ext>
                </a:extLst>
              </p:cNvPr>
              <p:cNvSpPr/>
              <p:nvPr/>
            </p:nvSpPr>
            <p:spPr>
              <a:xfrm>
                <a:off x="332097" y="896946"/>
                <a:ext cx="8460994" cy="4162246"/>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14" name="bk object 17">
                <a:extLst>
                  <a:ext uri="{FF2B5EF4-FFF2-40B4-BE49-F238E27FC236}">
                    <a16:creationId xmlns:a16="http://schemas.microsoft.com/office/drawing/2014/main" id="{5D1C9CFE-C55A-4770-8D2B-085C93A99122}"/>
                  </a:ext>
                </a:extLst>
              </p:cNvPr>
              <p:cNvSpPr/>
              <p:nvPr/>
            </p:nvSpPr>
            <p:spPr>
              <a:xfrm>
                <a:off x="7876080" y="4071318"/>
                <a:ext cx="45085" cy="34925"/>
              </a:xfrm>
              <a:custGeom>
                <a:avLst/>
                <a:gdLst/>
                <a:ahLst/>
                <a:cxnLst/>
                <a:rect l="l" t="t" r="r" b="b"/>
                <a:pathLst>
                  <a:path w="45084" h="34925">
                    <a:moveTo>
                      <a:pt x="6083" y="0"/>
                    </a:moveTo>
                    <a:lnTo>
                      <a:pt x="0" y="2031"/>
                    </a:lnTo>
                    <a:lnTo>
                      <a:pt x="38557" y="34505"/>
                    </a:lnTo>
                    <a:lnTo>
                      <a:pt x="44653" y="34505"/>
                    </a:lnTo>
                    <a:lnTo>
                      <a:pt x="6083" y="0"/>
                    </a:lnTo>
                    <a:close/>
                  </a:path>
                </a:pathLst>
              </a:custGeom>
              <a:solidFill>
                <a:srgbClr val="D6D0CC"/>
              </a:solidFill>
            </p:spPr>
            <p:txBody>
              <a:bodyPr wrap="square" lIns="0" tIns="0" rIns="0" bIns="0" rtlCol="0"/>
              <a:lstStyle/>
              <a:p>
                <a:endParaRPr/>
              </a:p>
            </p:txBody>
          </p:sp>
          <p:sp>
            <p:nvSpPr>
              <p:cNvPr id="15" name="bk object 18">
                <a:extLst>
                  <a:ext uri="{FF2B5EF4-FFF2-40B4-BE49-F238E27FC236}">
                    <a16:creationId xmlns:a16="http://schemas.microsoft.com/office/drawing/2014/main" id="{7ACEC8DC-69E4-4D90-AAD9-3E63BD741380}"/>
                  </a:ext>
                </a:extLst>
              </p:cNvPr>
              <p:cNvSpPr/>
              <p:nvPr/>
            </p:nvSpPr>
            <p:spPr>
              <a:xfrm>
                <a:off x="7876080" y="4071318"/>
                <a:ext cx="45085" cy="34925"/>
              </a:xfrm>
              <a:custGeom>
                <a:avLst/>
                <a:gdLst/>
                <a:ahLst/>
                <a:cxnLst/>
                <a:rect l="l" t="t" r="r" b="b"/>
                <a:pathLst>
                  <a:path w="45084" h="34925">
                    <a:moveTo>
                      <a:pt x="0" y="2031"/>
                    </a:moveTo>
                    <a:lnTo>
                      <a:pt x="6083" y="0"/>
                    </a:lnTo>
                    <a:lnTo>
                      <a:pt x="44653" y="34505"/>
                    </a:lnTo>
                    <a:lnTo>
                      <a:pt x="38557" y="34505"/>
                    </a:lnTo>
                    <a:lnTo>
                      <a:pt x="0" y="2031"/>
                    </a:lnTo>
                    <a:close/>
                  </a:path>
                </a:pathLst>
              </a:custGeom>
              <a:ln w="3175">
                <a:solidFill>
                  <a:srgbClr val="898B8D"/>
                </a:solidFill>
              </a:ln>
            </p:spPr>
            <p:txBody>
              <a:bodyPr wrap="square" lIns="0" tIns="0" rIns="0" bIns="0" rtlCol="0"/>
              <a:lstStyle/>
              <a:p>
                <a:endParaRPr/>
              </a:p>
            </p:txBody>
          </p:sp>
          <p:sp>
            <p:nvSpPr>
              <p:cNvPr id="16" name="bk object 19">
                <a:extLst>
                  <a:ext uri="{FF2B5EF4-FFF2-40B4-BE49-F238E27FC236}">
                    <a16:creationId xmlns:a16="http://schemas.microsoft.com/office/drawing/2014/main" id="{E7B761E7-5DF5-4B0D-B41C-E10B0DFA7403}"/>
                  </a:ext>
                </a:extLst>
              </p:cNvPr>
              <p:cNvSpPr/>
              <p:nvPr/>
            </p:nvSpPr>
            <p:spPr>
              <a:xfrm>
                <a:off x="8148002" y="4000286"/>
                <a:ext cx="24765" cy="36830"/>
              </a:xfrm>
              <a:custGeom>
                <a:avLst/>
                <a:gdLst/>
                <a:ahLst/>
                <a:cxnLst/>
                <a:rect l="l" t="t" r="r" b="b"/>
                <a:pathLst>
                  <a:path w="24765" h="36829">
                    <a:moveTo>
                      <a:pt x="4064" y="0"/>
                    </a:moveTo>
                    <a:lnTo>
                      <a:pt x="8115" y="10147"/>
                    </a:lnTo>
                    <a:lnTo>
                      <a:pt x="24358" y="4064"/>
                    </a:lnTo>
                    <a:lnTo>
                      <a:pt x="4064" y="0"/>
                    </a:lnTo>
                    <a:close/>
                  </a:path>
                  <a:path w="24765" h="36829">
                    <a:moveTo>
                      <a:pt x="2032" y="18262"/>
                    </a:moveTo>
                    <a:lnTo>
                      <a:pt x="0" y="34505"/>
                    </a:lnTo>
                    <a:lnTo>
                      <a:pt x="14211" y="36537"/>
                    </a:lnTo>
                    <a:lnTo>
                      <a:pt x="14211" y="28409"/>
                    </a:lnTo>
                    <a:lnTo>
                      <a:pt x="6083" y="24358"/>
                    </a:lnTo>
                    <a:lnTo>
                      <a:pt x="2032" y="18262"/>
                    </a:lnTo>
                    <a:close/>
                  </a:path>
                </a:pathLst>
              </a:custGeom>
              <a:solidFill>
                <a:srgbClr val="D6D0CC"/>
              </a:solidFill>
            </p:spPr>
            <p:txBody>
              <a:bodyPr wrap="square" lIns="0" tIns="0" rIns="0" bIns="0" rtlCol="0"/>
              <a:lstStyle/>
              <a:p>
                <a:endParaRPr/>
              </a:p>
            </p:txBody>
          </p:sp>
          <p:sp>
            <p:nvSpPr>
              <p:cNvPr id="17" name="bk object 20">
                <a:extLst>
                  <a:ext uri="{FF2B5EF4-FFF2-40B4-BE49-F238E27FC236}">
                    <a16:creationId xmlns:a16="http://schemas.microsoft.com/office/drawing/2014/main" id="{90B4DB82-7851-4628-B909-929FE7E12A9D}"/>
                  </a:ext>
                </a:extLst>
              </p:cNvPr>
              <p:cNvSpPr/>
              <p:nvPr/>
            </p:nvSpPr>
            <p:spPr>
              <a:xfrm>
                <a:off x="8152066" y="4000286"/>
                <a:ext cx="20320" cy="10160"/>
              </a:xfrm>
              <a:custGeom>
                <a:avLst/>
                <a:gdLst/>
                <a:ahLst/>
                <a:cxnLst/>
                <a:rect l="l" t="t" r="r" b="b"/>
                <a:pathLst>
                  <a:path w="20320" h="10160">
                    <a:moveTo>
                      <a:pt x="0" y="0"/>
                    </a:moveTo>
                    <a:lnTo>
                      <a:pt x="20294" y="4064"/>
                    </a:lnTo>
                    <a:lnTo>
                      <a:pt x="4051" y="10147"/>
                    </a:lnTo>
                    <a:lnTo>
                      <a:pt x="0" y="0"/>
                    </a:lnTo>
                    <a:close/>
                  </a:path>
                </a:pathLst>
              </a:custGeom>
              <a:ln w="3175">
                <a:solidFill>
                  <a:srgbClr val="898B8D"/>
                </a:solidFill>
              </a:ln>
            </p:spPr>
            <p:txBody>
              <a:bodyPr wrap="square" lIns="0" tIns="0" rIns="0" bIns="0" rtlCol="0"/>
              <a:lstStyle/>
              <a:p>
                <a:endParaRPr/>
              </a:p>
            </p:txBody>
          </p:sp>
          <p:sp>
            <p:nvSpPr>
              <p:cNvPr id="18" name="bk object 21">
                <a:extLst>
                  <a:ext uri="{FF2B5EF4-FFF2-40B4-BE49-F238E27FC236}">
                    <a16:creationId xmlns:a16="http://schemas.microsoft.com/office/drawing/2014/main" id="{6AE7FFA4-220C-4CB0-935C-E32CEE322F7C}"/>
                  </a:ext>
                </a:extLst>
              </p:cNvPr>
              <p:cNvSpPr/>
              <p:nvPr/>
            </p:nvSpPr>
            <p:spPr>
              <a:xfrm>
                <a:off x="8148002" y="4018548"/>
                <a:ext cx="14604" cy="18415"/>
              </a:xfrm>
              <a:custGeom>
                <a:avLst/>
                <a:gdLst/>
                <a:ahLst/>
                <a:cxnLst/>
                <a:rect l="l" t="t" r="r" b="b"/>
                <a:pathLst>
                  <a:path w="14604" h="18414">
                    <a:moveTo>
                      <a:pt x="6083" y="6096"/>
                    </a:moveTo>
                    <a:lnTo>
                      <a:pt x="14211" y="10147"/>
                    </a:lnTo>
                    <a:lnTo>
                      <a:pt x="14211" y="18275"/>
                    </a:lnTo>
                    <a:lnTo>
                      <a:pt x="0" y="16243"/>
                    </a:lnTo>
                    <a:lnTo>
                      <a:pt x="2032" y="0"/>
                    </a:lnTo>
                    <a:lnTo>
                      <a:pt x="6083" y="6096"/>
                    </a:lnTo>
                    <a:close/>
                  </a:path>
                </a:pathLst>
              </a:custGeom>
              <a:ln w="3175">
                <a:solidFill>
                  <a:srgbClr val="898B8D"/>
                </a:solidFill>
              </a:ln>
            </p:spPr>
            <p:txBody>
              <a:bodyPr wrap="square" lIns="0" tIns="0" rIns="0" bIns="0" rtlCol="0"/>
              <a:lstStyle/>
              <a:p>
                <a:endParaRPr/>
              </a:p>
            </p:txBody>
          </p:sp>
          <p:sp>
            <p:nvSpPr>
              <p:cNvPr id="19" name="bk object 22">
                <a:extLst>
                  <a:ext uri="{FF2B5EF4-FFF2-40B4-BE49-F238E27FC236}">
                    <a16:creationId xmlns:a16="http://schemas.microsoft.com/office/drawing/2014/main" id="{2D2BBB7F-2008-4E79-9A89-664FD748E9B2}"/>
                  </a:ext>
                </a:extLst>
              </p:cNvPr>
              <p:cNvSpPr/>
              <p:nvPr/>
            </p:nvSpPr>
            <p:spPr>
              <a:xfrm>
                <a:off x="7941024" y="3969847"/>
                <a:ext cx="30480" cy="36830"/>
              </a:xfrm>
              <a:custGeom>
                <a:avLst/>
                <a:gdLst/>
                <a:ahLst/>
                <a:cxnLst/>
                <a:rect l="l" t="t" r="r" b="b"/>
                <a:pathLst>
                  <a:path w="30479" h="36829">
                    <a:moveTo>
                      <a:pt x="22313" y="32473"/>
                    </a:moveTo>
                    <a:lnTo>
                      <a:pt x="24345" y="36525"/>
                    </a:lnTo>
                    <a:lnTo>
                      <a:pt x="30441" y="36525"/>
                    </a:lnTo>
                    <a:lnTo>
                      <a:pt x="22313" y="32473"/>
                    </a:lnTo>
                    <a:close/>
                  </a:path>
                  <a:path w="30479" h="36829">
                    <a:moveTo>
                      <a:pt x="0" y="0"/>
                    </a:moveTo>
                    <a:lnTo>
                      <a:pt x="2019" y="14211"/>
                    </a:lnTo>
                    <a:lnTo>
                      <a:pt x="12166" y="22326"/>
                    </a:lnTo>
                    <a:lnTo>
                      <a:pt x="18262" y="14211"/>
                    </a:lnTo>
                    <a:lnTo>
                      <a:pt x="0" y="0"/>
                    </a:lnTo>
                    <a:close/>
                  </a:path>
                </a:pathLst>
              </a:custGeom>
              <a:solidFill>
                <a:srgbClr val="D6D0CC"/>
              </a:solidFill>
            </p:spPr>
            <p:txBody>
              <a:bodyPr wrap="square" lIns="0" tIns="0" rIns="0" bIns="0" rtlCol="0"/>
              <a:lstStyle/>
              <a:p>
                <a:endParaRPr/>
              </a:p>
            </p:txBody>
          </p:sp>
          <p:sp>
            <p:nvSpPr>
              <p:cNvPr id="20" name="bk object 23">
                <a:extLst>
                  <a:ext uri="{FF2B5EF4-FFF2-40B4-BE49-F238E27FC236}">
                    <a16:creationId xmlns:a16="http://schemas.microsoft.com/office/drawing/2014/main" id="{834B9196-AFBB-49FF-9224-62B3862F7160}"/>
                  </a:ext>
                </a:extLst>
              </p:cNvPr>
              <p:cNvSpPr/>
              <p:nvPr/>
            </p:nvSpPr>
            <p:spPr>
              <a:xfrm>
                <a:off x="7963339" y="4002321"/>
                <a:ext cx="8255" cy="4445"/>
              </a:xfrm>
              <a:custGeom>
                <a:avLst/>
                <a:gdLst/>
                <a:ahLst/>
                <a:cxnLst/>
                <a:rect l="l" t="t" r="r" b="b"/>
                <a:pathLst>
                  <a:path w="8254" h="4445">
                    <a:moveTo>
                      <a:pt x="0" y="0"/>
                    </a:moveTo>
                    <a:lnTo>
                      <a:pt x="8128" y="4051"/>
                    </a:lnTo>
                    <a:lnTo>
                      <a:pt x="2032" y="4051"/>
                    </a:lnTo>
                    <a:lnTo>
                      <a:pt x="0" y="0"/>
                    </a:lnTo>
                    <a:close/>
                  </a:path>
                </a:pathLst>
              </a:custGeom>
              <a:ln w="3175">
                <a:solidFill>
                  <a:srgbClr val="898B8D"/>
                </a:solidFill>
              </a:ln>
            </p:spPr>
            <p:txBody>
              <a:bodyPr wrap="square" lIns="0" tIns="0" rIns="0" bIns="0" rtlCol="0"/>
              <a:lstStyle/>
              <a:p>
                <a:endParaRPr/>
              </a:p>
            </p:txBody>
          </p:sp>
          <p:sp>
            <p:nvSpPr>
              <p:cNvPr id="21" name="bk object 24">
                <a:extLst>
                  <a:ext uri="{FF2B5EF4-FFF2-40B4-BE49-F238E27FC236}">
                    <a16:creationId xmlns:a16="http://schemas.microsoft.com/office/drawing/2014/main" id="{197132EE-0419-485C-8B3E-128E5C9D1435}"/>
                  </a:ext>
                </a:extLst>
              </p:cNvPr>
              <p:cNvSpPr/>
              <p:nvPr/>
            </p:nvSpPr>
            <p:spPr>
              <a:xfrm>
                <a:off x="7941024" y="3969847"/>
                <a:ext cx="18415" cy="22860"/>
              </a:xfrm>
              <a:custGeom>
                <a:avLst/>
                <a:gdLst/>
                <a:ahLst/>
                <a:cxnLst/>
                <a:rect l="l" t="t" r="r" b="b"/>
                <a:pathLst>
                  <a:path w="18415" h="22860">
                    <a:moveTo>
                      <a:pt x="0" y="0"/>
                    </a:moveTo>
                    <a:lnTo>
                      <a:pt x="18262" y="14211"/>
                    </a:lnTo>
                    <a:lnTo>
                      <a:pt x="12166" y="22326"/>
                    </a:lnTo>
                    <a:lnTo>
                      <a:pt x="2019" y="14211"/>
                    </a:lnTo>
                    <a:lnTo>
                      <a:pt x="0" y="0"/>
                    </a:lnTo>
                    <a:close/>
                  </a:path>
                </a:pathLst>
              </a:custGeom>
              <a:ln w="3175">
                <a:solidFill>
                  <a:srgbClr val="898B8D"/>
                </a:solidFill>
              </a:ln>
            </p:spPr>
            <p:txBody>
              <a:bodyPr wrap="square" lIns="0" tIns="0" rIns="0" bIns="0" rtlCol="0"/>
              <a:lstStyle/>
              <a:p>
                <a:endParaRPr/>
              </a:p>
            </p:txBody>
          </p:sp>
          <p:sp>
            <p:nvSpPr>
              <p:cNvPr id="22" name="bk object 25">
                <a:extLst>
                  <a:ext uri="{FF2B5EF4-FFF2-40B4-BE49-F238E27FC236}">
                    <a16:creationId xmlns:a16="http://schemas.microsoft.com/office/drawing/2014/main" id="{04D789F7-CA95-4206-ACB2-0C7CE79431A4}"/>
                  </a:ext>
                </a:extLst>
              </p:cNvPr>
              <p:cNvSpPr/>
              <p:nvPr/>
            </p:nvSpPr>
            <p:spPr>
              <a:xfrm>
                <a:off x="1595654" y="3841074"/>
                <a:ext cx="44450" cy="44450"/>
              </a:xfrm>
              <a:custGeom>
                <a:avLst/>
                <a:gdLst/>
                <a:ahLst/>
                <a:cxnLst/>
                <a:rect l="l" t="t" r="r" b="b"/>
                <a:pathLst>
                  <a:path w="44450" h="44450">
                    <a:moveTo>
                      <a:pt x="22225" y="0"/>
                    </a:moveTo>
                    <a:lnTo>
                      <a:pt x="13571" y="1747"/>
                    </a:lnTo>
                    <a:lnTo>
                      <a:pt x="6507" y="6511"/>
                    </a:lnTo>
                    <a:lnTo>
                      <a:pt x="1745" y="13576"/>
                    </a:lnTo>
                    <a:lnTo>
                      <a:pt x="0" y="22225"/>
                    </a:ln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close/>
                  </a:path>
                </a:pathLst>
              </a:custGeom>
              <a:solidFill>
                <a:srgbClr val="D6D0CC"/>
              </a:solidFill>
            </p:spPr>
            <p:txBody>
              <a:bodyPr wrap="square" lIns="0" tIns="0" rIns="0" bIns="0" rtlCol="0"/>
              <a:lstStyle/>
              <a:p>
                <a:endParaRPr/>
              </a:p>
            </p:txBody>
          </p:sp>
          <p:sp>
            <p:nvSpPr>
              <p:cNvPr id="23" name="bk object 26">
                <a:extLst>
                  <a:ext uri="{FF2B5EF4-FFF2-40B4-BE49-F238E27FC236}">
                    <a16:creationId xmlns:a16="http://schemas.microsoft.com/office/drawing/2014/main" id="{AF96B0AF-76C4-41B3-8F3C-6D882F1572B1}"/>
                  </a:ext>
                </a:extLst>
              </p:cNvPr>
              <p:cNvSpPr/>
              <p:nvPr/>
            </p:nvSpPr>
            <p:spPr>
              <a:xfrm>
                <a:off x="1595654" y="3841074"/>
                <a:ext cx="44450" cy="44450"/>
              </a:xfrm>
              <a:custGeom>
                <a:avLst/>
                <a:gdLst/>
                <a:ahLst/>
                <a:cxnLst/>
                <a:rect l="l" t="t" r="r" b="b"/>
                <a:pathLst>
                  <a:path w="44450" h="44450">
                    <a:moveTo>
                      <a:pt x="0" y="22225"/>
                    </a:move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lnTo>
                      <a:pt x="13571" y="1747"/>
                    </a:lnTo>
                    <a:lnTo>
                      <a:pt x="6507" y="6511"/>
                    </a:lnTo>
                    <a:lnTo>
                      <a:pt x="1745" y="13576"/>
                    </a:lnTo>
                    <a:lnTo>
                      <a:pt x="0" y="22225"/>
                    </a:lnTo>
                    <a:close/>
                  </a:path>
                </a:pathLst>
              </a:custGeom>
              <a:ln w="3175">
                <a:solidFill>
                  <a:srgbClr val="898B8D"/>
                </a:solidFill>
              </a:ln>
            </p:spPr>
            <p:txBody>
              <a:bodyPr wrap="square" lIns="0" tIns="0" rIns="0" bIns="0" rtlCol="0"/>
              <a:lstStyle/>
              <a:p>
                <a:endParaRPr/>
              </a:p>
            </p:txBody>
          </p:sp>
          <p:sp>
            <p:nvSpPr>
              <p:cNvPr id="24" name="bk object 27">
                <a:extLst>
                  <a:ext uri="{FF2B5EF4-FFF2-40B4-BE49-F238E27FC236}">
                    <a16:creationId xmlns:a16="http://schemas.microsoft.com/office/drawing/2014/main" id="{14B99668-749A-423C-945D-5A4D87CDF8C9}"/>
                  </a:ext>
                </a:extLst>
              </p:cNvPr>
              <p:cNvSpPr/>
              <p:nvPr/>
            </p:nvSpPr>
            <p:spPr>
              <a:xfrm>
                <a:off x="1577392" y="4045036"/>
                <a:ext cx="44450" cy="44450"/>
              </a:xfrm>
              <a:custGeom>
                <a:avLst/>
                <a:gdLst/>
                <a:ahLst/>
                <a:cxnLst/>
                <a:rect l="l" t="t" r="r" b="b"/>
                <a:pathLst>
                  <a:path w="44450" h="44450">
                    <a:moveTo>
                      <a:pt x="22225" y="0"/>
                    </a:moveTo>
                    <a:lnTo>
                      <a:pt x="13571" y="1745"/>
                    </a:lnTo>
                    <a:lnTo>
                      <a:pt x="6507" y="6507"/>
                    </a:lnTo>
                    <a:lnTo>
                      <a:pt x="1745" y="13571"/>
                    </a:lnTo>
                    <a:lnTo>
                      <a:pt x="0" y="22225"/>
                    </a:lnTo>
                    <a:lnTo>
                      <a:pt x="1745" y="30873"/>
                    </a:lnTo>
                    <a:lnTo>
                      <a:pt x="6507" y="37938"/>
                    </a:lnTo>
                    <a:lnTo>
                      <a:pt x="13571" y="42702"/>
                    </a:lnTo>
                    <a:lnTo>
                      <a:pt x="22225" y="44450"/>
                    </a:lnTo>
                    <a:lnTo>
                      <a:pt x="30873" y="42702"/>
                    </a:lnTo>
                    <a:lnTo>
                      <a:pt x="37938" y="37938"/>
                    </a:lnTo>
                    <a:lnTo>
                      <a:pt x="42702" y="30873"/>
                    </a:lnTo>
                    <a:lnTo>
                      <a:pt x="44450" y="22225"/>
                    </a:lnTo>
                    <a:lnTo>
                      <a:pt x="42702" y="13571"/>
                    </a:lnTo>
                    <a:lnTo>
                      <a:pt x="37938" y="6507"/>
                    </a:lnTo>
                    <a:lnTo>
                      <a:pt x="30873" y="1745"/>
                    </a:lnTo>
                    <a:lnTo>
                      <a:pt x="22225" y="0"/>
                    </a:lnTo>
                    <a:close/>
                  </a:path>
                </a:pathLst>
              </a:custGeom>
              <a:solidFill>
                <a:srgbClr val="D6D0CC"/>
              </a:solidFill>
            </p:spPr>
            <p:txBody>
              <a:bodyPr wrap="square" lIns="0" tIns="0" rIns="0" bIns="0" rtlCol="0"/>
              <a:lstStyle/>
              <a:p>
                <a:endParaRPr/>
              </a:p>
            </p:txBody>
          </p:sp>
          <p:sp>
            <p:nvSpPr>
              <p:cNvPr id="25" name="bk object 28">
                <a:extLst>
                  <a:ext uri="{FF2B5EF4-FFF2-40B4-BE49-F238E27FC236}">
                    <a16:creationId xmlns:a16="http://schemas.microsoft.com/office/drawing/2014/main" id="{F5C84787-DAD1-4B62-AE4A-DDF7C8399A4F}"/>
                  </a:ext>
                </a:extLst>
              </p:cNvPr>
              <p:cNvSpPr/>
              <p:nvPr/>
            </p:nvSpPr>
            <p:spPr>
              <a:xfrm>
                <a:off x="1577392" y="4045036"/>
                <a:ext cx="44450" cy="44450"/>
              </a:xfrm>
              <a:custGeom>
                <a:avLst/>
                <a:gdLst/>
                <a:ahLst/>
                <a:cxnLst/>
                <a:rect l="l" t="t" r="r" b="b"/>
                <a:pathLst>
                  <a:path w="44450" h="44450">
                    <a:moveTo>
                      <a:pt x="0" y="22225"/>
                    </a:moveTo>
                    <a:lnTo>
                      <a:pt x="1745" y="30873"/>
                    </a:lnTo>
                    <a:lnTo>
                      <a:pt x="6507" y="37938"/>
                    </a:lnTo>
                    <a:lnTo>
                      <a:pt x="13571" y="42702"/>
                    </a:lnTo>
                    <a:lnTo>
                      <a:pt x="22225" y="44450"/>
                    </a:lnTo>
                    <a:lnTo>
                      <a:pt x="30873" y="42702"/>
                    </a:lnTo>
                    <a:lnTo>
                      <a:pt x="37938" y="37938"/>
                    </a:lnTo>
                    <a:lnTo>
                      <a:pt x="42702" y="30873"/>
                    </a:lnTo>
                    <a:lnTo>
                      <a:pt x="44450" y="22225"/>
                    </a:lnTo>
                    <a:lnTo>
                      <a:pt x="42702" y="13571"/>
                    </a:lnTo>
                    <a:lnTo>
                      <a:pt x="37938" y="6507"/>
                    </a:lnTo>
                    <a:lnTo>
                      <a:pt x="30873" y="1745"/>
                    </a:lnTo>
                    <a:lnTo>
                      <a:pt x="22225" y="0"/>
                    </a:lnTo>
                    <a:lnTo>
                      <a:pt x="13571" y="1745"/>
                    </a:lnTo>
                    <a:lnTo>
                      <a:pt x="6507" y="6507"/>
                    </a:lnTo>
                    <a:lnTo>
                      <a:pt x="1745" y="13571"/>
                    </a:lnTo>
                    <a:lnTo>
                      <a:pt x="0" y="22225"/>
                    </a:lnTo>
                    <a:close/>
                  </a:path>
                </a:pathLst>
              </a:custGeom>
              <a:ln w="3175">
                <a:solidFill>
                  <a:srgbClr val="898B8D"/>
                </a:solidFill>
              </a:ln>
            </p:spPr>
            <p:txBody>
              <a:bodyPr wrap="square" lIns="0" tIns="0" rIns="0" bIns="0" rtlCol="0"/>
              <a:lstStyle/>
              <a:p>
                <a:endParaRPr/>
              </a:p>
            </p:txBody>
          </p:sp>
          <p:sp>
            <p:nvSpPr>
              <p:cNvPr id="26" name="bk object 29">
                <a:extLst>
                  <a:ext uri="{FF2B5EF4-FFF2-40B4-BE49-F238E27FC236}">
                    <a16:creationId xmlns:a16="http://schemas.microsoft.com/office/drawing/2014/main" id="{7844C7F5-ABC0-4069-90E3-683B7977DB83}"/>
                  </a:ext>
                </a:extLst>
              </p:cNvPr>
              <p:cNvSpPr/>
              <p:nvPr/>
            </p:nvSpPr>
            <p:spPr>
              <a:xfrm>
                <a:off x="1601742" y="3927327"/>
                <a:ext cx="44450" cy="44450"/>
              </a:xfrm>
              <a:custGeom>
                <a:avLst/>
                <a:gdLst/>
                <a:ahLst/>
                <a:cxnLst/>
                <a:rect l="l" t="t" r="r" b="b"/>
                <a:pathLst>
                  <a:path w="44450" h="44450">
                    <a:moveTo>
                      <a:pt x="22225" y="0"/>
                    </a:moveTo>
                    <a:lnTo>
                      <a:pt x="13571" y="1747"/>
                    </a:lnTo>
                    <a:lnTo>
                      <a:pt x="6507" y="6511"/>
                    </a:lnTo>
                    <a:lnTo>
                      <a:pt x="1745" y="13576"/>
                    </a:lnTo>
                    <a:lnTo>
                      <a:pt x="0" y="22225"/>
                    </a:ln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close/>
                  </a:path>
                </a:pathLst>
              </a:custGeom>
              <a:solidFill>
                <a:srgbClr val="D6D0CC"/>
              </a:solidFill>
            </p:spPr>
            <p:txBody>
              <a:bodyPr wrap="square" lIns="0" tIns="0" rIns="0" bIns="0" rtlCol="0"/>
              <a:lstStyle/>
              <a:p>
                <a:endParaRPr/>
              </a:p>
            </p:txBody>
          </p:sp>
          <p:sp>
            <p:nvSpPr>
              <p:cNvPr id="27" name="bk object 30">
                <a:extLst>
                  <a:ext uri="{FF2B5EF4-FFF2-40B4-BE49-F238E27FC236}">
                    <a16:creationId xmlns:a16="http://schemas.microsoft.com/office/drawing/2014/main" id="{52049AD7-212F-4917-BEE8-E53635468389}"/>
                  </a:ext>
                </a:extLst>
              </p:cNvPr>
              <p:cNvSpPr/>
              <p:nvPr/>
            </p:nvSpPr>
            <p:spPr>
              <a:xfrm>
                <a:off x="1601742" y="3927327"/>
                <a:ext cx="44450" cy="44450"/>
              </a:xfrm>
              <a:custGeom>
                <a:avLst/>
                <a:gdLst/>
                <a:ahLst/>
                <a:cxnLst/>
                <a:rect l="l" t="t" r="r" b="b"/>
                <a:pathLst>
                  <a:path w="44450" h="44450">
                    <a:moveTo>
                      <a:pt x="0" y="22225"/>
                    </a:move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lnTo>
                      <a:pt x="13571" y="1747"/>
                    </a:lnTo>
                    <a:lnTo>
                      <a:pt x="6507" y="6511"/>
                    </a:lnTo>
                    <a:lnTo>
                      <a:pt x="1745" y="13576"/>
                    </a:lnTo>
                    <a:lnTo>
                      <a:pt x="0" y="22225"/>
                    </a:lnTo>
                    <a:close/>
                  </a:path>
                </a:pathLst>
              </a:custGeom>
              <a:ln w="3175">
                <a:solidFill>
                  <a:srgbClr val="898B8D"/>
                </a:solidFill>
              </a:ln>
            </p:spPr>
            <p:txBody>
              <a:bodyPr wrap="square" lIns="0" tIns="0" rIns="0" bIns="0" rtlCol="0"/>
              <a:lstStyle/>
              <a:p>
                <a:endParaRPr/>
              </a:p>
            </p:txBody>
          </p:sp>
          <p:sp>
            <p:nvSpPr>
              <p:cNvPr id="28" name="bk object 31">
                <a:extLst>
                  <a:ext uri="{FF2B5EF4-FFF2-40B4-BE49-F238E27FC236}">
                    <a16:creationId xmlns:a16="http://schemas.microsoft.com/office/drawing/2014/main" id="{368AA160-A39B-4F56-9166-C951F27FD97F}"/>
                  </a:ext>
                </a:extLst>
              </p:cNvPr>
              <p:cNvSpPr/>
              <p:nvPr/>
            </p:nvSpPr>
            <p:spPr>
              <a:xfrm>
                <a:off x="1664650" y="4028796"/>
                <a:ext cx="44450" cy="44450"/>
              </a:xfrm>
              <a:custGeom>
                <a:avLst/>
                <a:gdLst/>
                <a:ahLst/>
                <a:cxnLst/>
                <a:rect l="l" t="t" r="r" b="b"/>
                <a:pathLst>
                  <a:path w="44450" h="44450">
                    <a:moveTo>
                      <a:pt x="22225" y="0"/>
                    </a:moveTo>
                    <a:lnTo>
                      <a:pt x="13571" y="1747"/>
                    </a:lnTo>
                    <a:lnTo>
                      <a:pt x="6507" y="6511"/>
                    </a:lnTo>
                    <a:lnTo>
                      <a:pt x="1745" y="13576"/>
                    </a:lnTo>
                    <a:lnTo>
                      <a:pt x="0" y="22225"/>
                    </a:ln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close/>
                  </a:path>
                </a:pathLst>
              </a:custGeom>
              <a:solidFill>
                <a:srgbClr val="D6D0CC"/>
              </a:solidFill>
            </p:spPr>
            <p:txBody>
              <a:bodyPr wrap="square" lIns="0" tIns="0" rIns="0" bIns="0" rtlCol="0"/>
              <a:lstStyle/>
              <a:p>
                <a:endParaRPr/>
              </a:p>
            </p:txBody>
          </p:sp>
          <p:sp>
            <p:nvSpPr>
              <p:cNvPr id="29" name="bk object 32">
                <a:extLst>
                  <a:ext uri="{FF2B5EF4-FFF2-40B4-BE49-F238E27FC236}">
                    <a16:creationId xmlns:a16="http://schemas.microsoft.com/office/drawing/2014/main" id="{1ED94C6A-FFC2-4E09-B9EA-B08407A015DD}"/>
                  </a:ext>
                </a:extLst>
              </p:cNvPr>
              <p:cNvSpPr/>
              <p:nvPr/>
            </p:nvSpPr>
            <p:spPr>
              <a:xfrm>
                <a:off x="1664650" y="4028796"/>
                <a:ext cx="44450" cy="44450"/>
              </a:xfrm>
              <a:custGeom>
                <a:avLst/>
                <a:gdLst/>
                <a:ahLst/>
                <a:cxnLst/>
                <a:rect l="l" t="t" r="r" b="b"/>
                <a:pathLst>
                  <a:path w="44450" h="44450">
                    <a:moveTo>
                      <a:pt x="0" y="22225"/>
                    </a:moveTo>
                    <a:lnTo>
                      <a:pt x="1745" y="30878"/>
                    </a:lnTo>
                    <a:lnTo>
                      <a:pt x="6507" y="37942"/>
                    </a:lnTo>
                    <a:lnTo>
                      <a:pt x="13571" y="42704"/>
                    </a:lnTo>
                    <a:lnTo>
                      <a:pt x="22225" y="44450"/>
                    </a:lnTo>
                    <a:lnTo>
                      <a:pt x="30873" y="42704"/>
                    </a:lnTo>
                    <a:lnTo>
                      <a:pt x="37938" y="37942"/>
                    </a:lnTo>
                    <a:lnTo>
                      <a:pt x="42702" y="30878"/>
                    </a:lnTo>
                    <a:lnTo>
                      <a:pt x="44450" y="22225"/>
                    </a:lnTo>
                    <a:lnTo>
                      <a:pt x="42702" y="13576"/>
                    </a:lnTo>
                    <a:lnTo>
                      <a:pt x="37938" y="6511"/>
                    </a:lnTo>
                    <a:lnTo>
                      <a:pt x="30873" y="1747"/>
                    </a:lnTo>
                    <a:lnTo>
                      <a:pt x="22225" y="0"/>
                    </a:lnTo>
                    <a:lnTo>
                      <a:pt x="13571" y="1747"/>
                    </a:lnTo>
                    <a:lnTo>
                      <a:pt x="6507" y="6511"/>
                    </a:lnTo>
                    <a:lnTo>
                      <a:pt x="1745" y="13576"/>
                    </a:lnTo>
                    <a:lnTo>
                      <a:pt x="0" y="22225"/>
                    </a:lnTo>
                    <a:close/>
                  </a:path>
                </a:pathLst>
              </a:custGeom>
              <a:ln w="3175">
                <a:solidFill>
                  <a:srgbClr val="898B8D"/>
                </a:solidFill>
              </a:ln>
            </p:spPr>
            <p:txBody>
              <a:bodyPr wrap="square" lIns="0" tIns="0" rIns="0" bIns="0" rtlCol="0"/>
              <a:lstStyle/>
              <a:p>
                <a:endParaRPr/>
              </a:p>
            </p:txBody>
          </p:sp>
          <p:sp>
            <p:nvSpPr>
              <p:cNvPr id="30" name="bk object 33">
                <a:extLst>
                  <a:ext uri="{FF2B5EF4-FFF2-40B4-BE49-F238E27FC236}">
                    <a16:creationId xmlns:a16="http://schemas.microsoft.com/office/drawing/2014/main" id="{4B49B4C8-8F10-4823-A8CE-C1E0E59DB66F}"/>
                  </a:ext>
                </a:extLst>
              </p:cNvPr>
              <p:cNvSpPr/>
              <p:nvPr/>
            </p:nvSpPr>
            <p:spPr>
              <a:xfrm>
                <a:off x="7831534" y="3833973"/>
                <a:ext cx="44450" cy="44450"/>
              </a:xfrm>
              <a:custGeom>
                <a:avLst/>
                <a:gdLst/>
                <a:ahLst/>
                <a:cxnLst/>
                <a:rect l="l" t="t" r="r" b="b"/>
                <a:pathLst>
                  <a:path w="44450" h="44450">
                    <a:moveTo>
                      <a:pt x="22225" y="0"/>
                    </a:moveTo>
                    <a:lnTo>
                      <a:pt x="13576" y="1747"/>
                    </a:lnTo>
                    <a:lnTo>
                      <a:pt x="6511" y="6511"/>
                    </a:lnTo>
                    <a:lnTo>
                      <a:pt x="1747" y="13576"/>
                    </a:lnTo>
                    <a:lnTo>
                      <a:pt x="0" y="22225"/>
                    </a:lnTo>
                    <a:lnTo>
                      <a:pt x="1747" y="30873"/>
                    </a:lnTo>
                    <a:lnTo>
                      <a:pt x="6511" y="37938"/>
                    </a:lnTo>
                    <a:lnTo>
                      <a:pt x="13576" y="42702"/>
                    </a:lnTo>
                    <a:lnTo>
                      <a:pt x="22225" y="44450"/>
                    </a:lnTo>
                    <a:lnTo>
                      <a:pt x="30878" y="42702"/>
                    </a:lnTo>
                    <a:lnTo>
                      <a:pt x="37942" y="37938"/>
                    </a:lnTo>
                    <a:lnTo>
                      <a:pt x="42704" y="30873"/>
                    </a:lnTo>
                    <a:lnTo>
                      <a:pt x="44450" y="22225"/>
                    </a:lnTo>
                    <a:lnTo>
                      <a:pt x="42704" y="13576"/>
                    </a:lnTo>
                    <a:lnTo>
                      <a:pt x="37942" y="6511"/>
                    </a:lnTo>
                    <a:lnTo>
                      <a:pt x="30878" y="1747"/>
                    </a:lnTo>
                    <a:lnTo>
                      <a:pt x="22225" y="0"/>
                    </a:lnTo>
                    <a:close/>
                  </a:path>
                </a:pathLst>
              </a:custGeom>
              <a:solidFill>
                <a:srgbClr val="FED6AD"/>
              </a:solidFill>
            </p:spPr>
            <p:txBody>
              <a:bodyPr wrap="square" lIns="0" tIns="0" rIns="0" bIns="0" rtlCol="0"/>
              <a:lstStyle/>
              <a:p>
                <a:endParaRPr/>
              </a:p>
            </p:txBody>
          </p:sp>
          <p:sp>
            <p:nvSpPr>
              <p:cNvPr id="31" name="bk object 34">
                <a:extLst>
                  <a:ext uri="{FF2B5EF4-FFF2-40B4-BE49-F238E27FC236}">
                    <a16:creationId xmlns:a16="http://schemas.microsoft.com/office/drawing/2014/main" id="{38FA3E14-8573-4071-B399-5462B46ECCAB}"/>
                  </a:ext>
                </a:extLst>
              </p:cNvPr>
              <p:cNvSpPr/>
              <p:nvPr/>
            </p:nvSpPr>
            <p:spPr>
              <a:xfrm>
                <a:off x="7831534" y="3833973"/>
                <a:ext cx="44450" cy="44450"/>
              </a:xfrm>
              <a:custGeom>
                <a:avLst/>
                <a:gdLst/>
                <a:ahLst/>
                <a:cxnLst/>
                <a:rect l="l" t="t" r="r" b="b"/>
                <a:pathLst>
                  <a:path w="44450" h="44450">
                    <a:moveTo>
                      <a:pt x="0" y="22225"/>
                    </a:moveTo>
                    <a:lnTo>
                      <a:pt x="1747" y="30873"/>
                    </a:lnTo>
                    <a:lnTo>
                      <a:pt x="6511" y="37938"/>
                    </a:lnTo>
                    <a:lnTo>
                      <a:pt x="13576" y="42702"/>
                    </a:lnTo>
                    <a:lnTo>
                      <a:pt x="22225" y="44450"/>
                    </a:lnTo>
                    <a:lnTo>
                      <a:pt x="30878" y="42702"/>
                    </a:lnTo>
                    <a:lnTo>
                      <a:pt x="37942" y="37938"/>
                    </a:lnTo>
                    <a:lnTo>
                      <a:pt x="42704" y="30873"/>
                    </a:lnTo>
                    <a:lnTo>
                      <a:pt x="44450" y="22225"/>
                    </a:lnTo>
                    <a:lnTo>
                      <a:pt x="42704" y="13576"/>
                    </a:lnTo>
                    <a:lnTo>
                      <a:pt x="37942" y="6511"/>
                    </a:lnTo>
                    <a:lnTo>
                      <a:pt x="30878" y="1747"/>
                    </a:lnTo>
                    <a:lnTo>
                      <a:pt x="22225" y="0"/>
                    </a:lnTo>
                    <a:lnTo>
                      <a:pt x="13576" y="1747"/>
                    </a:lnTo>
                    <a:lnTo>
                      <a:pt x="6511" y="6511"/>
                    </a:lnTo>
                    <a:lnTo>
                      <a:pt x="1747" y="13576"/>
                    </a:lnTo>
                    <a:lnTo>
                      <a:pt x="0" y="22225"/>
                    </a:lnTo>
                    <a:close/>
                  </a:path>
                </a:pathLst>
              </a:custGeom>
              <a:ln w="3175">
                <a:solidFill>
                  <a:srgbClr val="898B8D"/>
                </a:solidFill>
              </a:ln>
            </p:spPr>
            <p:txBody>
              <a:bodyPr wrap="square" lIns="0" tIns="0" rIns="0" bIns="0" rtlCol="0"/>
              <a:lstStyle/>
              <a:p>
                <a:endParaRPr/>
              </a:p>
            </p:txBody>
          </p:sp>
          <p:sp>
            <p:nvSpPr>
              <p:cNvPr id="32" name="bk object 35">
                <a:extLst>
                  <a:ext uri="{FF2B5EF4-FFF2-40B4-BE49-F238E27FC236}">
                    <a16:creationId xmlns:a16="http://schemas.microsoft.com/office/drawing/2014/main" id="{5C158477-A683-448C-8100-CD4BFD11B322}"/>
                  </a:ext>
                </a:extLst>
              </p:cNvPr>
              <p:cNvSpPr/>
              <p:nvPr/>
            </p:nvSpPr>
            <p:spPr>
              <a:xfrm>
                <a:off x="8134914" y="3811650"/>
                <a:ext cx="44450" cy="44450"/>
              </a:xfrm>
              <a:custGeom>
                <a:avLst/>
                <a:gdLst/>
                <a:ahLst/>
                <a:cxnLst/>
                <a:rect l="l" t="t" r="r" b="b"/>
                <a:pathLst>
                  <a:path w="44450" h="44450">
                    <a:moveTo>
                      <a:pt x="22225" y="0"/>
                    </a:moveTo>
                    <a:lnTo>
                      <a:pt x="13571" y="1747"/>
                    </a:lnTo>
                    <a:lnTo>
                      <a:pt x="6507" y="6511"/>
                    </a:lnTo>
                    <a:lnTo>
                      <a:pt x="1745" y="13576"/>
                    </a:lnTo>
                    <a:lnTo>
                      <a:pt x="0" y="22225"/>
                    </a:lnTo>
                    <a:lnTo>
                      <a:pt x="1745" y="30873"/>
                    </a:lnTo>
                    <a:lnTo>
                      <a:pt x="6507" y="37938"/>
                    </a:lnTo>
                    <a:lnTo>
                      <a:pt x="13571" y="42702"/>
                    </a:lnTo>
                    <a:lnTo>
                      <a:pt x="22225" y="44450"/>
                    </a:lnTo>
                    <a:lnTo>
                      <a:pt x="30873" y="42702"/>
                    </a:lnTo>
                    <a:lnTo>
                      <a:pt x="37938" y="37938"/>
                    </a:lnTo>
                    <a:lnTo>
                      <a:pt x="42702" y="30873"/>
                    </a:lnTo>
                    <a:lnTo>
                      <a:pt x="44450" y="22225"/>
                    </a:lnTo>
                    <a:lnTo>
                      <a:pt x="42702" y="13576"/>
                    </a:lnTo>
                    <a:lnTo>
                      <a:pt x="37938" y="6511"/>
                    </a:lnTo>
                    <a:lnTo>
                      <a:pt x="30873" y="1747"/>
                    </a:lnTo>
                    <a:lnTo>
                      <a:pt x="22225" y="0"/>
                    </a:lnTo>
                    <a:close/>
                  </a:path>
                </a:pathLst>
              </a:custGeom>
              <a:solidFill>
                <a:srgbClr val="FBB16A"/>
              </a:solidFill>
            </p:spPr>
            <p:txBody>
              <a:bodyPr wrap="square" lIns="0" tIns="0" rIns="0" bIns="0" rtlCol="0"/>
              <a:lstStyle/>
              <a:p>
                <a:endParaRPr/>
              </a:p>
            </p:txBody>
          </p:sp>
          <p:sp>
            <p:nvSpPr>
              <p:cNvPr id="33" name="bk object 36">
                <a:extLst>
                  <a:ext uri="{FF2B5EF4-FFF2-40B4-BE49-F238E27FC236}">
                    <a16:creationId xmlns:a16="http://schemas.microsoft.com/office/drawing/2014/main" id="{B015CF08-B922-443C-A48A-B8D24946FDB6}"/>
                  </a:ext>
                </a:extLst>
              </p:cNvPr>
              <p:cNvSpPr/>
              <p:nvPr/>
            </p:nvSpPr>
            <p:spPr>
              <a:xfrm>
                <a:off x="8134914" y="3811650"/>
                <a:ext cx="44450" cy="44450"/>
              </a:xfrm>
              <a:custGeom>
                <a:avLst/>
                <a:gdLst/>
                <a:ahLst/>
                <a:cxnLst/>
                <a:rect l="l" t="t" r="r" b="b"/>
                <a:pathLst>
                  <a:path w="44450" h="44450">
                    <a:moveTo>
                      <a:pt x="0" y="22225"/>
                    </a:moveTo>
                    <a:lnTo>
                      <a:pt x="1745" y="30873"/>
                    </a:lnTo>
                    <a:lnTo>
                      <a:pt x="6507" y="37938"/>
                    </a:lnTo>
                    <a:lnTo>
                      <a:pt x="13571" y="42702"/>
                    </a:lnTo>
                    <a:lnTo>
                      <a:pt x="22225" y="44450"/>
                    </a:lnTo>
                    <a:lnTo>
                      <a:pt x="30873" y="42702"/>
                    </a:lnTo>
                    <a:lnTo>
                      <a:pt x="37938" y="37938"/>
                    </a:lnTo>
                    <a:lnTo>
                      <a:pt x="42702" y="30873"/>
                    </a:lnTo>
                    <a:lnTo>
                      <a:pt x="44450" y="22225"/>
                    </a:lnTo>
                    <a:lnTo>
                      <a:pt x="42702" y="13576"/>
                    </a:lnTo>
                    <a:lnTo>
                      <a:pt x="37938" y="6511"/>
                    </a:lnTo>
                    <a:lnTo>
                      <a:pt x="30873" y="1747"/>
                    </a:lnTo>
                    <a:lnTo>
                      <a:pt x="22225" y="0"/>
                    </a:lnTo>
                    <a:lnTo>
                      <a:pt x="13571" y="1747"/>
                    </a:lnTo>
                    <a:lnTo>
                      <a:pt x="6507" y="6511"/>
                    </a:lnTo>
                    <a:lnTo>
                      <a:pt x="1745" y="13576"/>
                    </a:lnTo>
                    <a:lnTo>
                      <a:pt x="0" y="22225"/>
                    </a:lnTo>
                    <a:close/>
                  </a:path>
                </a:pathLst>
              </a:custGeom>
              <a:ln w="3175">
                <a:solidFill>
                  <a:srgbClr val="898B8D"/>
                </a:solidFill>
              </a:ln>
            </p:spPr>
            <p:txBody>
              <a:bodyPr wrap="square" lIns="0" tIns="0" rIns="0" bIns="0" rtlCol="0"/>
              <a:lstStyle/>
              <a:p>
                <a:endParaRPr/>
              </a:p>
            </p:txBody>
          </p:sp>
          <p:sp>
            <p:nvSpPr>
              <p:cNvPr id="34" name="bk object 37">
                <a:extLst>
                  <a:ext uri="{FF2B5EF4-FFF2-40B4-BE49-F238E27FC236}">
                    <a16:creationId xmlns:a16="http://schemas.microsoft.com/office/drawing/2014/main" id="{2CE5A36D-99E8-47A5-9748-39CFA2451A11}"/>
                  </a:ext>
                </a:extLst>
              </p:cNvPr>
              <p:cNvSpPr/>
              <p:nvPr/>
            </p:nvSpPr>
            <p:spPr>
              <a:xfrm>
                <a:off x="8087231" y="3675680"/>
                <a:ext cx="44450" cy="44450"/>
              </a:xfrm>
              <a:custGeom>
                <a:avLst/>
                <a:gdLst/>
                <a:ahLst/>
                <a:cxnLst/>
                <a:rect l="l" t="t" r="r" b="b"/>
                <a:pathLst>
                  <a:path w="44450" h="44450">
                    <a:moveTo>
                      <a:pt x="22225" y="0"/>
                    </a:moveTo>
                    <a:lnTo>
                      <a:pt x="13571" y="1745"/>
                    </a:lnTo>
                    <a:lnTo>
                      <a:pt x="6507" y="6507"/>
                    </a:lnTo>
                    <a:lnTo>
                      <a:pt x="1745" y="13571"/>
                    </a:lnTo>
                    <a:lnTo>
                      <a:pt x="0" y="22225"/>
                    </a:lnTo>
                    <a:lnTo>
                      <a:pt x="1745" y="30873"/>
                    </a:lnTo>
                    <a:lnTo>
                      <a:pt x="6507" y="37938"/>
                    </a:lnTo>
                    <a:lnTo>
                      <a:pt x="13571" y="42702"/>
                    </a:lnTo>
                    <a:lnTo>
                      <a:pt x="22225" y="44450"/>
                    </a:lnTo>
                    <a:lnTo>
                      <a:pt x="30873" y="42702"/>
                    </a:lnTo>
                    <a:lnTo>
                      <a:pt x="37938" y="37938"/>
                    </a:lnTo>
                    <a:lnTo>
                      <a:pt x="42702" y="30873"/>
                    </a:lnTo>
                    <a:lnTo>
                      <a:pt x="44450" y="22225"/>
                    </a:lnTo>
                    <a:lnTo>
                      <a:pt x="42702" y="13571"/>
                    </a:lnTo>
                    <a:lnTo>
                      <a:pt x="37938" y="6507"/>
                    </a:lnTo>
                    <a:lnTo>
                      <a:pt x="30873" y="1745"/>
                    </a:lnTo>
                    <a:lnTo>
                      <a:pt x="22225" y="0"/>
                    </a:lnTo>
                    <a:close/>
                  </a:path>
                </a:pathLst>
              </a:custGeom>
              <a:solidFill>
                <a:srgbClr val="FED6AD"/>
              </a:solidFill>
            </p:spPr>
            <p:txBody>
              <a:bodyPr wrap="square" lIns="0" tIns="0" rIns="0" bIns="0" rtlCol="0"/>
              <a:lstStyle/>
              <a:p>
                <a:endParaRPr/>
              </a:p>
            </p:txBody>
          </p:sp>
          <p:sp>
            <p:nvSpPr>
              <p:cNvPr id="35" name="bk object 38">
                <a:extLst>
                  <a:ext uri="{FF2B5EF4-FFF2-40B4-BE49-F238E27FC236}">
                    <a16:creationId xmlns:a16="http://schemas.microsoft.com/office/drawing/2014/main" id="{22669771-8669-4006-ACF8-B3C9B40E05E7}"/>
                  </a:ext>
                </a:extLst>
              </p:cNvPr>
              <p:cNvSpPr/>
              <p:nvPr/>
            </p:nvSpPr>
            <p:spPr>
              <a:xfrm>
                <a:off x="8087231" y="3675680"/>
                <a:ext cx="44450" cy="44450"/>
              </a:xfrm>
              <a:custGeom>
                <a:avLst/>
                <a:gdLst/>
                <a:ahLst/>
                <a:cxnLst/>
                <a:rect l="l" t="t" r="r" b="b"/>
                <a:pathLst>
                  <a:path w="44450" h="44450">
                    <a:moveTo>
                      <a:pt x="0" y="22225"/>
                    </a:moveTo>
                    <a:lnTo>
                      <a:pt x="1745" y="30873"/>
                    </a:lnTo>
                    <a:lnTo>
                      <a:pt x="6507" y="37938"/>
                    </a:lnTo>
                    <a:lnTo>
                      <a:pt x="13571" y="42702"/>
                    </a:lnTo>
                    <a:lnTo>
                      <a:pt x="22225" y="44450"/>
                    </a:lnTo>
                    <a:lnTo>
                      <a:pt x="30873" y="42702"/>
                    </a:lnTo>
                    <a:lnTo>
                      <a:pt x="37938" y="37938"/>
                    </a:lnTo>
                    <a:lnTo>
                      <a:pt x="42702" y="30873"/>
                    </a:lnTo>
                    <a:lnTo>
                      <a:pt x="44450" y="22225"/>
                    </a:lnTo>
                    <a:lnTo>
                      <a:pt x="42702" y="13571"/>
                    </a:lnTo>
                    <a:lnTo>
                      <a:pt x="37938" y="6507"/>
                    </a:lnTo>
                    <a:lnTo>
                      <a:pt x="30873" y="1745"/>
                    </a:lnTo>
                    <a:lnTo>
                      <a:pt x="22225" y="0"/>
                    </a:lnTo>
                    <a:lnTo>
                      <a:pt x="13571" y="1745"/>
                    </a:lnTo>
                    <a:lnTo>
                      <a:pt x="6507" y="6507"/>
                    </a:lnTo>
                    <a:lnTo>
                      <a:pt x="1745" y="13571"/>
                    </a:lnTo>
                    <a:lnTo>
                      <a:pt x="0" y="22225"/>
                    </a:lnTo>
                    <a:close/>
                  </a:path>
                </a:pathLst>
              </a:custGeom>
              <a:ln w="3175">
                <a:solidFill>
                  <a:srgbClr val="898B8D"/>
                </a:solidFill>
              </a:ln>
            </p:spPr>
            <p:txBody>
              <a:bodyPr wrap="square" lIns="0" tIns="0" rIns="0" bIns="0" rtlCol="0"/>
              <a:lstStyle/>
              <a:p>
                <a:endParaRPr/>
              </a:p>
            </p:txBody>
          </p:sp>
          <p:sp>
            <p:nvSpPr>
              <p:cNvPr id="36" name="bk object 39">
                <a:extLst>
                  <a:ext uri="{FF2B5EF4-FFF2-40B4-BE49-F238E27FC236}">
                    <a16:creationId xmlns:a16="http://schemas.microsoft.com/office/drawing/2014/main" id="{D59B3C08-0599-4B0C-AFA6-4B748FAA3EFB}"/>
                  </a:ext>
                </a:extLst>
              </p:cNvPr>
              <p:cNvSpPr/>
              <p:nvPr/>
            </p:nvSpPr>
            <p:spPr>
              <a:xfrm>
                <a:off x="8006050" y="3547818"/>
                <a:ext cx="44450" cy="44450"/>
              </a:xfrm>
              <a:custGeom>
                <a:avLst/>
                <a:gdLst/>
                <a:ahLst/>
                <a:cxnLst/>
                <a:rect l="l" t="t" r="r" b="b"/>
                <a:pathLst>
                  <a:path w="44450" h="44450">
                    <a:moveTo>
                      <a:pt x="22225" y="0"/>
                    </a:moveTo>
                    <a:lnTo>
                      <a:pt x="13576" y="1747"/>
                    </a:lnTo>
                    <a:lnTo>
                      <a:pt x="6511" y="6511"/>
                    </a:lnTo>
                    <a:lnTo>
                      <a:pt x="1747" y="13576"/>
                    </a:lnTo>
                    <a:lnTo>
                      <a:pt x="0" y="22225"/>
                    </a:lnTo>
                    <a:lnTo>
                      <a:pt x="1747" y="30878"/>
                    </a:lnTo>
                    <a:lnTo>
                      <a:pt x="6511" y="37942"/>
                    </a:lnTo>
                    <a:lnTo>
                      <a:pt x="13576" y="42704"/>
                    </a:lnTo>
                    <a:lnTo>
                      <a:pt x="22225" y="44450"/>
                    </a:lnTo>
                    <a:lnTo>
                      <a:pt x="30878" y="42704"/>
                    </a:lnTo>
                    <a:lnTo>
                      <a:pt x="37942" y="37942"/>
                    </a:lnTo>
                    <a:lnTo>
                      <a:pt x="42704" y="30878"/>
                    </a:lnTo>
                    <a:lnTo>
                      <a:pt x="44450" y="22225"/>
                    </a:lnTo>
                    <a:lnTo>
                      <a:pt x="42704" y="13576"/>
                    </a:lnTo>
                    <a:lnTo>
                      <a:pt x="37942" y="6511"/>
                    </a:lnTo>
                    <a:lnTo>
                      <a:pt x="30878" y="1747"/>
                    </a:lnTo>
                    <a:lnTo>
                      <a:pt x="22225" y="0"/>
                    </a:lnTo>
                    <a:close/>
                  </a:path>
                </a:pathLst>
              </a:custGeom>
              <a:solidFill>
                <a:srgbClr val="FED6AD"/>
              </a:solidFill>
            </p:spPr>
            <p:txBody>
              <a:bodyPr wrap="square" lIns="0" tIns="0" rIns="0" bIns="0" rtlCol="0"/>
              <a:lstStyle/>
              <a:p>
                <a:endParaRPr/>
              </a:p>
            </p:txBody>
          </p:sp>
          <p:sp>
            <p:nvSpPr>
              <p:cNvPr id="37" name="bk object 40">
                <a:extLst>
                  <a:ext uri="{FF2B5EF4-FFF2-40B4-BE49-F238E27FC236}">
                    <a16:creationId xmlns:a16="http://schemas.microsoft.com/office/drawing/2014/main" id="{9024DE76-88FE-4FB7-9945-4AABC050488D}"/>
                  </a:ext>
                </a:extLst>
              </p:cNvPr>
              <p:cNvSpPr/>
              <p:nvPr/>
            </p:nvSpPr>
            <p:spPr>
              <a:xfrm>
                <a:off x="8006050" y="3547818"/>
                <a:ext cx="44450" cy="44450"/>
              </a:xfrm>
              <a:custGeom>
                <a:avLst/>
                <a:gdLst/>
                <a:ahLst/>
                <a:cxnLst/>
                <a:rect l="l" t="t" r="r" b="b"/>
                <a:pathLst>
                  <a:path w="44450" h="44450">
                    <a:moveTo>
                      <a:pt x="0" y="22225"/>
                    </a:moveTo>
                    <a:lnTo>
                      <a:pt x="1747" y="30878"/>
                    </a:lnTo>
                    <a:lnTo>
                      <a:pt x="6511" y="37942"/>
                    </a:lnTo>
                    <a:lnTo>
                      <a:pt x="13576" y="42704"/>
                    </a:lnTo>
                    <a:lnTo>
                      <a:pt x="22225" y="44450"/>
                    </a:lnTo>
                    <a:lnTo>
                      <a:pt x="30878" y="42704"/>
                    </a:lnTo>
                    <a:lnTo>
                      <a:pt x="37942" y="37942"/>
                    </a:lnTo>
                    <a:lnTo>
                      <a:pt x="42704" y="30878"/>
                    </a:lnTo>
                    <a:lnTo>
                      <a:pt x="44450" y="22225"/>
                    </a:lnTo>
                    <a:lnTo>
                      <a:pt x="42704" y="13576"/>
                    </a:lnTo>
                    <a:lnTo>
                      <a:pt x="37942" y="6511"/>
                    </a:lnTo>
                    <a:lnTo>
                      <a:pt x="30878" y="1747"/>
                    </a:lnTo>
                    <a:lnTo>
                      <a:pt x="22225" y="0"/>
                    </a:lnTo>
                    <a:lnTo>
                      <a:pt x="13576" y="1747"/>
                    </a:lnTo>
                    <a:lnTo>
                      <a:pt x="6511" y="6511"/>
                    </a:lnTo>
                    <a:lnTo>
                      <a:pt x="1747" y="13576"/>
                    </a:lnTo>
                    <a:lnTo>
                      <a:pt x="0" y="22225"/>
                    </a:lnTo>
                    <a:close/>
                  </a:path>
                </a:pathLst>
              </a:custGeom>
              <a:ln w="3175">
                <a:solidFill>
                  <a:srgbClr val="898B8D"/>
                </a:solidFill>
              </a:ln>
            </p:spPr>
            <p:txBody>
              <a:bodyPr wrap="square" lIns="0" tIns="0" rIns="0" bIns="0" rtlCol="0"/>
              <a:lstStyle/>
              <a:p>
                <a:endParaRPr/>
              </a:p>
            </p:txBody>
          </p:sp>
          <p:sp>
            <p:nvSpPr>
              <p:cNvPr id="38" name="bk object 41">
                <a:extLst>
                  <a:ext uri="{FF2B5EF4-FFF2-40B4-BE49-F238E27FC236}">
                    <a16:creationId xmlns:a16="http://schemas.microsoft.com/office/drawing/2014/main" id="{2CB816E5-CAC4-413A-A9F6-09AFA79EAF73}"/>
                  </a:ext>
                </a:extLst>
              </p:cNvPr>
              <p:cNvSpPr/>
              <p:nvPr/>
            </p:nvSpPr>
            <p:spPr>
              <a:xfrm>
                <a:off x="7949238" y="3679734"/>
                <a:ext cx="44450" cy="44450"/>
              </a:xfrm>
              <a:custGeom>
                <a:avLst/>
                <a:gdLst/>
                <a:ahLst/>
                <a:cxnLst/>
                <a:rect l="l" t="t" r="r" b="b"/>
                <a:pathLst>
                  <a:path w="44450" h="44450">
                    <a:moveTo>
                      <a:pt x="22225" y="0"/>
                    </a:moveTo>
                    <a:lnTo>
                      <a:pt x="13571" y="1747"/>
                    </a:lnTo>
                    <a:lnTo>
                      <a:pt x="6507" y="6511"/>
                    </a:lnTo>
                    <a:lnTo>
                      <a:pt x="1745" y="13576"/>
                    </a:lnTo>
                    <a:lnTo>
                      <a:pt x="0" y="22225"/>
                    </a:lnTo>
                    <a:lnTo>
                      <a:pt x="1745" y="30873"/>
                    </a:lnTo>
                    <a:lnTo>
                      <a:pt x="6507" y="37938"/>
                    </a:lnTo>
                    <a:lnTo>
                      <a:pt x="13571" y="42702"/>
                    </a:lnTo>
                    <a:lnTo>
                      <a:pt x="22225" y="44450"/>
                    </a:lnTo>
                    <a:lnTo>
                      <a:pt x="30873" y="42702"/>
                    </a:lnTo>
                    <a:lnTo>
                      <a:pt x="37938" y="37938"/>
                    </a:lnTo>
                    <a:lnTo>
                      <a:pt x="42702" y="30873"/>
                    </a:lnTo>
                    <a:lnTo>
                      <a:pt x="44450" y="22225"/>
                    </a:lnTo>
                    <a:lnTo>
                      <a:pt x="42702" y="13576"/>
                    </a:lnTo>
                    <a:lnTo>
                      <a:pt x="37938" y="6511"/>
                    </a:lnTo>
                    <a:lnTo>
                      <a:pt x="30873" y="1747"/>
                    </a:lnTo>
                    <a:lnTo>
                      <a:pt x="22225" y="0"/>
                    </a:lnTo>
                    <a:close/>
                  </a:path>
                </a:pathLst>
              </a:custGeom>
              <a:solidFill>
                <a:srgbClr val="FED6AD"/>
              </a:solidFill>
            </p:spPr>
            <p:txBody>
              <a:bodyPr wrap="square" lIns="0" tIns="0" rIns="0" bIns="0" rtlCol="0"/>
              <a:lstStyle/>
              <a:p>
                <a:endParaRPr/>
              </a:p>
            </p:txBody>
          </p:sp>
          <p:sp>
            <p:nvSpPr>
              <p:cNvPr id="39" name="bk object 42">
                <a:extLst>
                  <a:ext uri="{FF2B5EF4-FFF2-40B4-BE49-F238E27FC236}">
                    <a16:creationId xmlns:a16="http://schemas.microsoft.com/office/drawing/2014/main" id="{F690660B-F5D5-49E0-8C39-69F82C03045B}"/>
                  </a:ext>
                </a:extLst>
              </p:cNvPr>
              <p:cNvSpPr/>
              <p:nvPr/>
            </p:nvSpPr>
            <p:spPr>
              <a:xfrm>
                <a:off x="7949238" y="3679734"/>
                <a:ext cx="44450" cy="44450"/>
              </a:xfrm>
              <a:custGeom>
                <a:avLst/>
                <a:gdLst/>
                <a:ahLst/>
                <a:cxnLst/>
                <a:rect l="l" t="t" r="r" b="b"/>
                <a:pathLst>
                  <a:path w="44450" h="44450">
                    <a:moveTo>
                      <a:pt x="0" y="22225"/>
                    </a:moveTo>
                    <a:lnTo>
                      <a:pt x="1745" y="30873"/>
                    </a:lnTo>
                    <a:lnTo>
                      <a:pt x="6507" y="37938"/>
                    </a:lnTo>
                    <a:lnTo>
                      <a:pt x="13571" y="42702"/>
                    </a:lnTo>
                    <a:lnTo>
                      <a:pt x="22225" y="44450"/>
                    </a:lnTo>
                    <a:lnTo>
                      <a:pt x="30873" y="42702"/>
                    </a:lnTo>
                    <a:lnTo>
                      <a:pt x="37938" y="37938"/>
                    </a:lnTo>
                    <a:lnTo>
                      <a:pt x="42702" y="30873"/>
                    </a:lnTo>
                    <a:lnTo>
                      <a:pt x="44450" y="22225"/>
                    </a:lnTo>
                    <a:lnTo>
                      <a:pt x="42702" y="13576"/>
                    </a:lnTo>
                    <a:lnTo>
                      <a:pt x="37938" y="6511"/>
                    </a:lnTo>
                    <a:lnTo>
                      <a:pt x="30873" y="1747"/>
                    </a:lnTo>
                    <a:lnTo>
                      <a:pt x="22225" y="0"/>
                    </a:lnTo>
                    <a:lnTo>
                      <a:pt x="13571" y="1747"/>
                    </a:lnTo>
                    <a:lnTo>
                      <a:pt x="6507" y="6511"/>
                    </a:lnTo>
                    <a:lnTo>
                      <a:pt x="1745" y="13576"/>
                    </a:lnTo>
                    <a:lnTo>
                      <a:pt x="0" y="22225"/>
                    </a:lnTo>
                    <a:close/>
                  </a:path>
                </a:pathLst>
              </a:custGeom>
              <a:ln w="3175">
                <a:solidFill>
                  <a:srgbClr val="898B8D"/>
                </a:solidFill>
              </a:ln>
            </p:spPr>
            <p:txBody>
              <a:bodyPr wrap="square" lIns="0" tIns="0" rIns="0" bIns="0" rtlCol="0"/>
              <a:lstStyle/>
              <a:p>
                <a:endParaRPr/>
              </a:p>
            </p:txBody>
          </p:sp>
          <p:sp>
            <p:nvSpPr>
              <p:cNvPr id="40" name="bk object 43">
                <a:extLst>
                  <a:ext uri="{FF2B5EF4-FFF2-40B4-BE49-F238E27FC236}">
                    <a16:creationId xmlns:a16="http://schemas.microsoft.com/office/drawing/2014/main" id="{930F5681-1259-4339-B82B-73AF46B79CB8}"/>
                  </a:ext>
                </a:extLst>
              </p:cNvPr>
              <p:cNvSpPr/>
              <p:nvPr/>
            </p:nvSpPr>
            <p:spPr>
              <a:xfrm>
                <a:off x="8148002" y="4000286"/>
                <a:ext cx="24765" cy="36830"/>
              </a:xfrm>
              <a:custGeom>
                <a:avLst/>
                <a:gdLst/>
                <a:ahLst/>
                <a:cxnLst/>
                <a:rect l="l" t="t" r="r" b="b"/>
                <a:pathLst>
                  <a:path w="24765" h="36829">
                    <a:moveTo>
                      <a:pt x="4064" y="0"/>
                    </a:moveTo>
                    <a:lnTo>
                      <a:pt x="8115" y="10147"/>
                    </a:lnTo>
                    <a:lnTo>
                      <a:pt x="24358" y="4064"/>
                    </a:lnTo>
                    <a:lnTo>
                      <a:pt x="4064" y="0"/>
                    </a:lnTo>
                    <a:close/>
                  </a:path>
                  <a:path w="24765" h="36829">
                    <a:moveTo>
                      <a:pt x="2032" y="18262"/>
                    </a:moveTo>
                    <a:lnTo>
                      <a:pt x="0" y="34505"/>
                    </a:lnTo>
                    <a:lnTo>
                      <a:pt x="14211" y="36537"/>
                    </a:lnTo>
                    <a:lnTo>
                      <a:pt x="14211" y="28409"/>
                    </a:lnTo>
                    <a:lnTo>
                      <a:pt x="6083" y="24358"/>
                    </a:lnTo>
                    <a:lnTo>
                      <a:pt x="2032" y="18262"/>
                    </a:lnTo>
                    <a:close/>
                  </a:path>
                </a:pathLst>
              </a:custGeom>
              <a:solidFill>
                <a:srgbClr val="FBB16A"/>
              </a:solidFill>
            </p:spPr>
            <p:txBody>
              <a:bodyPr wrap="square" lIns="0" tIns="0" rIns="0" bIns="0" rtlCol="0"/>
              <a:lstStyle/>
              <a:p>
                <a:endParaRPr/>
              </a:p>
            </p:txBody>
          </p:sp>
          <p:sp>
            <p:nvSpPr>
              <p:cNvPr id="41" name="bk object 44">
                <a:extLst>
                  <a:ext uri="{FF2B5EF4-FFF2-40B4-BE49-F238E27FC236}">
                    <a16:creationId xmlns:a16="http://schemas.microsoft.com/office/drawing/2014/main" id="{E155CDED-B2A5-449A-B0B9-0B3009732126}"/>
                  </a:ext>
                </a:extLst>
              </p:cNvPr>
              <p:cNvSpPr/>
              <p:nvPr/>
            </p:nvSpPr>
            <p:spPr>
              <a:xfrm>
                <a:off x="8152066" y="4000286"/>
                <a:ext cx="20320" cy="10160"/>
              </a:xfrm>
              <a:custGeom>
                <a:avLst/>
                <a:gdLst/>
                <a:ahLst/>
                <a:cxnLst/>
                <a:rect l="l" t="t" r="r" b="b"/>
                <a:pathLst>
                  <a:path w="20320" h="10160">
                    <a:moveTo>
                      <a:pt x="0" y="0"/>
                    </a:moveTo>
                    <a:lnTo>
                      <a:pt x="20294" y="4064"/>
                    </a:lnTo>
                    <a:lnTo>
                      <a:pt x="4051" y="10147"/>
                    </a:lnTo>
                    <a:lnTo>
                      <a:pt x="0" y="0"/>
                    </a:lnTo>
                    <a:close/>
                  </a:path>
                </a:pathLst>
              </a:custGeom>
              <a:ln w="3175">
                <a:solidFill>
                  <a:srgbClr val="898B8D"/>
                </a:solidFill>
              </a:ln>
            </p:spPr>
            <p:txBody>
              <a:bodyPr wrap="square" lIns="0" tIns="0" rIns="0" bIns="0" rtlCol="0"/>
              <a:lstStyle/>
              <a:p>
                <a:endParaRPr/>
              </a:p>
            </p:txBody>
          </p:sp>
          <p:sp>
            <p:nvSpPr>
              <p:cNvPr id="42" name="bk object 45">
                <a:extLst>
                  <a:ext uri="{FF2B5EF4-FFF2-40B4-BE49-F238E27FC236}">
                    <a16:creationId xmlns:a16="http://schemas.microsoft.com/office/drawing/2014/main" id="{0AB228CB-2D8C-4C43-B5B4-AB73B79927AB}"/>
                  </a:ext>
                </a:extLst>
              </p:cNvPr>
              <p:cNvSpPr/>
              <p:nvPr/>
            </p:nvSpPr>
            <p:spPr>
              <a:xfrm>
                <a:off x="8148002" y="4018548"/>
                <a:ext cx="14604" cy="18415"/>
              </a:xfrm>
              <a:custGeom>
                <a:avLst/>
                <a:gdLst/>
                <a:ahLst/>
                <a:cxnLst/>
                <a:rect l="l" t="t" r="r" b="b"/>
                <a:pathLst>
                  <a:path w="14604" h="18414">
                    <a:moveTo>
                      <a:pt x="6083" y="6096"/>
                    </a:moveTo>
                    <a:lnTo>
                      <a:pt x="14211" y="10147"/>
                    </a:lnTo>
                    <a:lnTo>
                      <a:pt x="14211" y="18275"/>
                    </a:lnTo>
                    <a:lnTo>
                      <a:pt x="0" y="16243"/>
                    </a:lnTo>
                    <a:lnTo>
                      <a:pt x="2032" y="0"/>
                    </a:lnTo>
                    <a:lnTo>
                      <a:pt x="6083" y="6096"/>
                    </a:lnTo>
                    <a:close/>
                  </a:path>
                </a:pathLst>
              </a:custGeom>
              <a:ln w="3175">
                <a:solidFill>
                  <a:srgbClr val="898B8D"/>
                </a:solidFill>
              </a:ln>
            </p:spPr>
            <p:txBody>
              <a:bodyPr wrap="square" lIns="0" tIns="0" rIns="0" bIns="0" rtlCol="0"/>
              <a:lstStyle/>
              <a:p>
                <a:endParaRPr/>
              </a:p>
            </p:txBody>
          </p:sp>
          <p:sp>
            <p:nvSpPr>
              <p:cNvPr id="43" name="bk object 46">
                <a:extLst>
                  <a:ext uri="{FF2B5EF4-FFF2-40B4-BE49-F238E27FC236}">
                    <a16:creationId xmlns:a16="http://schemas.microsoft.com/office/drawing/2014/main" id="{1AB0E23F-DF2B-42B5-B18C-050E80440190}"/>
                  </a:ext>
                </a:extLst>
              </p:cNvPr>
              <p:cNvSpPr/>
              <p:nvPr/>
            </p:nvSpPr>
            <p:spPr>
              <a:xfrm>
                <a:off x="7941024" y="3969847"/>
                <a:ext cx="30480" cy="36830"/>
              </a:xfrm>
              <a:custGeom>
                <a:avLst/>
                <a:gdLst/>
                <a:ahLst/>
                <a:cxnLst/>
                <a:rect l="l" t="t" r="r" b="b"/>
                <a:pathLst>
                  <a:path w="30479" h="36829">
                    <a:moveTo>
                      <a:pt x="22313" y="32473"/>
                    </a:moveTo>
                    <a:lnTo>
                      <a:pt x="24345" y="36525"/>
                    </a:lnTo>
                    <a:lnTo>
                      <a:pt x="30441" y="36525"/>
                    </a:lnTo>
                    <a:lnTo>
                      <a:pt x="22313" y="32473"/>
                    </a:lnTo>
                    <a:close/>
                  </a:path>
                  <a:path w="30479" h="36829">
                    <a:moveTo>
                      <a:pt x="0" y="0"/>
                    </a:moveTo>
                    <a:lnTo>
                      <a:pt x="2019" y="14211"/>
                    </a:lnTo>
                    <a:lnTo>
                      <a:pt x="12166" y="22326"/>
                    </a:lnTo>
                    <a:lnTo>
                      <a:pt x="18262" y="14211"/>
                    </a:lnTo>
                    <a:lnTo>
                      <a:pt x="0" y="0"/>
                    </a:lnTo>
                    <a:close/>
                  </a:path>
                </a:pathLst>
              </a:custGeom>
              <a:solidFill>
                <a:srgbClr val="FED6AD"/>
              </a:solidFill>
            </p:spPr>
            <p:txBody>
              <a:bodyPr wrap="square" lIns="0" tIns="0" rIns="0" bIns="0" rtlCol="0"/>
              <a:lstStyle/>
              <a:p>
                <a:endParaRPr/>
              </a:p>
            </p:txBody>
          </p:sp>
          <p:sp>
            <p:nvSpPr>
              <p:cNvPr id="44" name="bk object 47">
                <a:extLst>
                  <a:ext uri="{FF2B5EF4-FFF2-40B4-BE49-F238E27FC236}">
                    <a16:creationId xmlns:a16="http://schemas.microsoft.com/office/drawing/2014/main" id="{DCBC9E54-D000-40B9-8B96-3DCB7FCCA3DF}"/>
                  </a:ext>
                </a:extLst>
              </p:cNvPr>
              <p:cNvSpPr/>
              <p:nvPr/>
            </p:nvSpPr>
            <p:spPr>
              <a:xfrm>
                <a:off x="7963339" y="4002321"/>
                <a:ext cx="8255" cy="4445"/>
              </a:xfrm>
              <a:custGeom>
                <a:avLst/>
                <a:gdLst/>
                <a:ahLst/>
                <a:cxnLst/>
                <a:rect l="l" t="t" r="r" b="b"/>
                <a:pathLst>
                  <a:path w="8254" h="4445">
                    <a:moveTo>
                      <a:pt x="0" y="0"/>
                    </a:moveTo>
                    <a:lnTo>
                      <a:pt x="8128" y="4051"/>
                    </a:lnTo>
                    <a:lnTo>
                      <a:pt x="2032" y="4051"/>
                    </a:lnTo>
                    <a:lnTo>
                      <a:pt x="0" y="0"/>
                    </a:lnTo>
                    <a:close/>
                  </a:path>
                </a:pathLst>
              </a:custGeom>
              <a:ln w="3175">
                <a:solidFill>
                  <a:srgbClr val="898B8D"/>
                </a:solidFill>
              </a:ln>
            </p:spPr>
            <p:txBody>
              <a:bodyPr wrap="square" lIns="0" tIns="0" rIns="0" bIns="0" rtlCol="0"/>
              <a:lstStyle/>
              <a:p>
                <a:endParaRPr/>
              </a:p>
            </p:txBody>
          </p:sp>
          <p:sp>
            <p:nvSpPr>
              <p:cNvPr id="45" name="bk object 48">
                <a:extLst>
                  <a:ext uri="{FF2B5EF4-FFF2-40B4-BE49-F238E27FC236}">
                    <a16:creationId xmlns:a16="http://schemas.microsoft.com/office/drawing/2014/main" id="{00FBF744-4A02-4895-AC7B-DD704FA7D998}"/>
                  </a:ext>
                </a:extLst>
              </p:cNvPr>
              <p:cNvSpPr/>
              <p:nvPr/>
            </p:nvSpPr>
            <p:spPr>
              <a:xfrm>
                <a:off x="7941024" y="3969847"/>
                <a:ext cx="18415" cy="22860"/>
              </a:xfrm>
              <a:custGeom>
                <a:avLst/>
                <a:gdLst/>
                <a:ahLst/>
                <a:cxnLst/>
                <a:rect l="l" t="t" r="r" b="b"/>
                <a:pathLst>
                  <a:path w="18415" h="22860">
                    <a:moveTo>
                      <a:pt x="0" y="0"/>
                    </a:moveTo>
                    <a:lnTo>
                      <a:pt x="18262" y="14211"/>
                    </a:lnTo>
                    <a:lnTo>
                      <a:pt x="12166" y="22326"/>
                    </a:lnTo>
                    <a:lnTo>
                      <a:pt x="2019" y="14211"/>
                    </a:lnTo>
                    <a:lnTo>
                      <a:pt x="0" y="0"/>
                    </a:lnTo>
                    <a:close/>
                  </a:path>
                </a:pathLst>
              </a:custGeom>
              <a:ln w="3175">
                <a:solidFill>
                  <a:srgbClr val="898B8D"/>
                </a:solidFill>
              </a:ln>
            </p:spPr>
            <p:txBody>
              <a:bodyPr wrap="square" lIns="0" tIns="0" rIns="0" bIns="0" rtlCol="0"/>
              <a:lstStyle/>
              <a:p>
                <a:endParaRPr/>
              </a:p>
            </p:txBody>
          </p:sp>
        </p:grpSp>
        <p:grpSp>
          <p:nvGrpSpPr>
            <p:cNvPr id="70" name="Group 69">
              <a:extLst>
                <a:ext uri="{FF2B5EF4-FFF2-40B4-BE49-F238E27FC236}">
                  <a16:creationId xmlns:a16="http://schemas.microsoft.com/office/drawing/2014/main" id="{FFB0E156-5AC7-45F7-965F-CEF61377255A}"/>
                </a:ext>
              </a:extLst>
            </p:cNvPr>
            <p:cNvGrpSpPr/>
            <p:nvPr/>
          </p:nvGrpSpPr>
          <p:grpSpPr>
            <a:xfrm>
              <a:off x="1980000" y="5364000"/>
              <a:ext cx="5548703" cy="390499"/>
              <a:chOff x="1532620" y="5364000"/>
              <a:chExt cx="5548703" cy="390499"/>
            </a:xfrm>
          </p:grpSpPr>
          <p:grpSp>
            <p:nvGrpSpPr>
              <p:cNvPr id="5" name="Group 4">
                <a:extLst>
                  <a:ext uri="{FF2B5EF4-FFF2-40B4-BE49-F238E27FC236}">
                    <a16:creationId xmlns:a16="http://schemas.microsoft.com/office/drawing/2014/main" id="{B0D8F1D2-990B-4945-B188-E954268FE831}"/>
                  </a:ext>
                </a:extLst>
              </p:cNvPr>
              <p:cNvGrpSpPr/>
              <p:nvPr/>
            </p:nvGrpSpPr>
            <p:grpSpPr>
              <a:xfrm>
                <a:off x="5874220" y="5364000"/>
                <a:ext cx="1062521" cy="138499"/>
                <a:chOff x="5874220" y="5364000"/>
                <a:chExt cx="1062521" cy="138499"/>
              </a:xfrm>
            </p:grpSpPr>
            <p:sp>
              <p:nvSpPr>
                <p:cNvPr id="55" name="object 14">
                  <a:extLst>
                    <a:ext uri="{FF2B5EF4-FFF2-40B4-BE49-F238E27FC236}">
                      <a16:creationId xmlns:a16="http://schemas.microsoft.com/office/drawing/2014/main" id="{7D884B88-C64B-4EAF-A184-0A50DACE18C4}"/>
                    </a:ext>
                  </a:extLst>
                </p:cNvPr>
                <p:cNvSpPr/>
                <p:nvPr/>
              </p:nvSpPr>
              <p:spPr>
                <a:xfrm>
                  <a:off x="5874220" y="5382000"/>
                  <a:ext cx="108000" cy="108000"/>
                </a:xfrm>
                <a:custGeom>
                  <a:avLst/>
                  <a:gdLst/>
                  <a:ahLst/>
                  <a:cxnLst/>
                  <a:rect l="l" t="t" r="r" b="b"/>
                  <a:pathLst>
                    <a:path w="73025" h="73025">
                      <a:moveTo>
                        <a:pt x="72745" y="0"/>
                      </a:moveTo>
                      <a:lnTo>
                        <a:pt x="0" y="0"/>
                      </a:lnTo>
                      <a:lnTo>
                        <a:pt x="0" y="72745"/>
                      </a:lnTo>
                      <a:lnTo>
                        <a:pt x="72745" y="72745"/>
                      </a:lnTo>
                      <a:lnTo>
                        <a:pt x="72745" y="0"/>
                      </a:lnTo>
                      <a:close/>
                    </a:path>
                  </a:pathLst>
                </a:custGeom>
                <a:solidFill>
                  <a:srgbClr val="EDEDED"/>
                </a:solidFill>
              </p:spPr>
              <p:txBody>
                <a:bodyPr wrap="square" lIns="0" tIns="0" rIns="0" bIns="0" rtlCol="0"/>
                <a:lstStyle/>
                <a:p>
                  <a:endParaRPr/>
                </a:p>
              </p:txBody>
            </p:sp>
            <p:sp>
              <p:nvSpPr>
                <p:cNvPr id="56" name="Rectangle 55">
                  <a:extLst>
                    <a:ext uri="{FF2B5EF4-FFF2-40B4-BE49-F238E27FC236}">
                      <a16:creationId xmlns:a16="http://schemas.microsoft.com/office/drawing/2014/main" id="{6329BA02-CA62-4A76-A4B7-37CA0B69976F}"/>
                    </a:ext>
                  </a:extLst>
                </p:cNvPr>
                <p:cNvSpPr/>
                <p:nvPr/>
              </p:nvSpPr>
              <p:spPr>
                <a:xfrm>
                  <a:off x="6018220" y="5364000"/>
                  <a:ext cx="918521" cy="138499"/>
                </a:xfrm>
                <a:prstGeom prst="rect">
                  <a:avLst/>
                </a:prstGeom>
              </p:spPr>
              <p:txBody>
                <a:bodyPr vert="horz" wrap="none" lIns="0" tIns="0" rIns="0" bIns="0" rtlCol="0" anchor="ctr" anchorCtr="0">
                  <a:spAutoFit/>
                </a:bodyPr>
                <a:lstStyle/>
                <a:p>
                  <a:pPr marL="12700">
                    <a:spcBef>
                      <a:spcPts val="100"/>
                    </a:spcBef>
                    <a:tabLst>
                      <a:tab pos="709295" algn="l"/>
                      <a:tab pos="1808480" algn="l"/>
                    </a:tabLst>
                    <a:defRPr/>
                  </a:pPr>
                  <a:r>
                    <a:rPr lang="en-US" sz="900" dirty="0">
                      <a:solidFill>
                        <a:prstClr val="black"/>
                      </a:solidFill>
                      <a:latin typeface="Arial Nova" panose="020B0504020202020204" pitchFamily="34" charset="0"/>
                    </a:rPr>
                    <a:t>Data not available</a:t>
                  </a:r>
                </a:p>
              </p:txBody>
            </p:sp>
          </p:grpSp>
          <p:grpSp>
            <p:nvGrpSpPr>
              <p:cNvPr id="69" name="Group 68">
                <a:extLst>
                  <a:ext uri="{FF2B5EF4-FFF2-40B4-BE49-F238E27FC236}">
                    <a16:creationId xmlns:a16="http://schemas.microsoft.com/office/drawing/2014/main" id="{174B9F43-BA71-4D5F-9C8D-40ED4D0C2A99}"/>
                  </a:ext>
                </a:extLst>
              </p:cNvPr>
              <p:cNvGrpSpPr/>
              <p:nvPr/>
            </p:nvGrpSpPr>
            <p:grpSpPr>
              <a:xfrm>
                <a:off x="1533600" y="5616000"/>
                <a:ext cx="5547723" cy="138499"/>
                <a:chOff x="1517814" y="5654065"/>
                <a:chExt cx="5547723" cy="138499"/>
              </a:xfrm>
            </p:grpSpPr>
            <p:sp>
              <p:nvSpPr>
                <p:cNvPr id="57" name="object 16">
                  <a:extLst>
                    <a:ext uri="{FF2B5EF4-FFF2-40B4-BE49-F238E27FC236}">
                      <a16:creationId xmlns:a16="http://schemas.microsoft.com/office/drawing/2014/main" id="{E0959B8E-1117-4859-9A35-EF076FCF3EF7}"/>
                    </a:ext>
                  </a:extLst>
                </p:cNvPr>
                <p:cNvSpPr/>
                <p:nvPr/>
              </p:nvSpPr>
              <p:spPr>
                <a:xfrm>
                  <a:off x="1517814" y="5672065"/>
                  <a:ext cx="108000" cy="108000"/>
                </a:xfrm>
                <a:custGeom>
                  <a:avLst/>
                  <a:gdLst/>
                  <a:ahLst/>
                  <a:cxnLst/>
                  <a:rect l="l" t="t" r="r" b="b"/>
                  <a:pathLst>
                    <a:path w="73025" h="73025">
                      <a:moveTo>
                        <a:pt x="72745" y="0"/>
                      </a:moveTo>
                      <a:lnTo>
                        <a:pt x="0" y="0"/>
                      </a:lnTo>
                      <a:lnTo>
                        <a:pt x="0" y="72745"/>
                      </a:lnTo>
                      <a:lnTo>
                        <a:pt x="72745" y="72745"/>
                      </a:lnTo>
                      <a:lnTo>
                        <a:pt x="72745" y="0"/>
                      </a:lnTo>
                      <a:close/>
                    </a:path>
                  </a:pathLst>
                </a:custGeom>
                <a:solidFill>
                  <a:srgbClr val="FED6AD"/>
                </a:solidFill>
              </p:spPr>
              <p:txBody>
                <a:bodyPr wrap="square" lIns="0" tIns="0" rIns="0" bIns="0" rtlCol="0"/>
                <a:lstStyle/>
                <a:p>
                  <a:endParaRPr/>
                </a:p>
              </p:txBody>
            </p:sp>
            <p:sp>
              <p:nvSpPr>
                <p:cNvPr id="58" name="Rectangle 57">
                  <a:extLst>
                    <a:ext uri="{FF2B5EF4-FFF2-40B4-BE49-F238E27FC236}">
                      <a16:creationId xmlns:a16="http://schemas.microsoft.com/office/drawing/2014/main" id="{E905E034-7D2A-46DC-8EE9-97FFDEBBA0D6}"/>
                    </a:ext>
                  </a:extLst>
                </p:cNvPr>
                <p:cNvSpPr/>
                <p:nvPr/>
              </p:nvSpPr>
              <p:spPr>
                <a:xfrm>
                  <a:off x="1661814" y="5654065"/>
                  <a:ext cx="5403723" cy="138499"/>
                </a:xfrm>
                <a:prstGeom prst="rect">
                  <a:avLst/>
                </a:prstGeom>
              </p:spPr>
              <p:txBody>
                <a:bodyPr vert="horz" wrap="square" lIns="0" tIns="0" rIns="0" bIns="0" rtlCol="0" anchor="ctr" anchorCtr="0">
                  <a:spAutoFit/>
                </a:bodyPr>
                <a:lstStyle/>
                <a:p>
                  <a:pPr marL="12700">
                    <a:spcBef>
                      <a:spcPts val="100"/>
                    </a:spcBef>
                    <a:tabLst>
                      <a:tab pos="709295" algn="l"/>
                      <a:tab pos="1808480" algn="l"/>
                    </a:tabLst>
                    <a:defRPr/>
                  </a:pPr>
                  <a:r>
                    <a:rPr lang="en-US" sz="900" dirty="0">
                      <a:solidFill>
                        <a:prstClr val="black"/>
                      </a:solidFill>
                      <a:latin typeface="Arial Nova" panose="020B0504020202020204" pitchFamily="34" charset="0"/>
                    </a:rPr>
                    <a:t>Laws penalizing same-sex sexual acts have been decriminalized or never existed, or no specific legislation</a:t>
                  </a:r>
                </a:p>
              </p:txBody>
            </p:sp>
          </p:grpSp>
          <p:grpSp>
            <p:nvGrpSpPr>
              <p:cNvPr id="4" name="Group 3">
                <a:extLst>
                  <a:ext uri="{FF2B5EF4-FFF2-40B4-BE49-F238E27FC236}">
                    <a16:creationId xmlns:a16="http://schemas.microsoft.com/office/drawing/2014/main" id="{5C4147A5-9AF4-4328-B593-E51B44134F74}"/>
                  </a:ext>
                </a:extLst>
              </p:cNvPr>
              <p:cNvGrpSpPr/>
              <p:nvPr/>
            </p:nvGrpSpPr>
            <p:grpSpPr>
              <a:xfrm>
                <a:off x="3152620" y="5364000"/>
                <a:ext cx="2041955" cy="138499"/>
                <a:chOff x="3152620" y="5364000"/>
                <a:chExt cx="2041955" cy="138499"/>
              </a:xfrm>
            </p:grpSpPr>
            <p:sp>
              <p:nvSpPr>
                <p:cNvPr id="59" name="object 9">
                  <a:extLst>
                    <a:ext uri="{FF2B5EF4-FFF2-40B4-BE49-F238E27FC236}">
                      <a16:creationId xmlns:a16="http://schemas.microsoft.com/office/drawing/2014/main" id="{58F82CB6-9054-42CE-95C9-22EE0ECB2FCB}"/>
                    </a:ext>
                  </a:extLst>
                </p:cNvPr>
                <p:cNvSpPr/>
                <p:nvPr/>
              </p:nvSpPr>
              <p:spPr>
                <a:xfrm>
                  <a:off x="3152620" y="5382000"/>
                  <a:ext cx="108000" cy="108000"/>
                </a:xfrm>
                <a:custGeom>
                  <a:avLst/>
                  <a:gdLst/>
                  <a:ahLst/>
                  <a:cxnLst/>
                  <a:rect l="l" t="t" r="r" b="b"/>
                  <a:pathLst>
                    <a:path w="73025" h="73025">
                      <a:moveTo>
                        <a:pt x="72745" y="0"/>
                      </a:moveTo>
                      <a:lnTo>
                        <a:pt x="0" y="0"/>
                      </a:lnTo>
                      <a:lnTo>
                        <a:pt x="0" y="72745"/>
                      </a:lnTo>
                      <a:lnTo>
                        <a:pt x="72745" y="72745"/>
                      </a:lnTo>
                      <a:lnTo>
                        <a:pt x="72745" y="0"/>
                      </a:lnTo>
                      <a:close/>
                    </a:path>
                  </a:pathLst>
                </a:custGeom>
                <a:solidFill>
                  <a:srgbClr val="FBB16A"/>
                </a:solidFill>
              </p:spPr>
              <p:txBody>
                <a:bodyPr wrap="square" lIns="0" tIns="0" rIns="0" bIns="0" rtlCol="0"/>
                <a:lstStyle/>
                <a:p>
                  <a:endParaRPr/>
                </a:p>
              </p:txBody>
            </p:sp>
            <p:sp>
              <p:nvSpPr>
                <p:cNvPr id="60" name="Rectangle 59">
                  <a:extLst>
                    <a:ext uri="{FF2B5EF4-FFF2-40B4-BE49-F238E27FC236}">
                      <a16:creationId xmlns:a16="http://schemas.microsoft.com/office/drawing/2014/main" id="{95F374EC-5A2A-46E3-AA25-7C5E83559EE3}"/>
                    </a:ext>
                  </a:extLst>
                </p:cNvPr>
                <p:cNvSpPr/>
                <p:nvPr/>
              </p:nvSpPr>
              <p:spPr>
                <a:xfrm>
                  <a:off x="3296620" y="5364000"/>
                  <a:ext cx="1897955" cy="138499"/>
                </a:xfrm>
                <a:prstGeom prst="rect">
                  <a:avLst/>
                </a:prstGeom>
              </p:spPr>
              <p:txBody>
                <a:bodyPr vert="horz" wrap="none" lIns="0" tIns="0" rIns="0" bIns="0" rtlCol="0" anchor="ctr" anchorCtr="0">
                  <a:spAutoFit/>
                </a:bodyPr>
                <a:lstStyle/>
                <a:p>
                  <a:pPr marL="12700">
                    <a:spcBef>
                      <a:spcPts val="100"/>
                    </a:spcBef>
                    <a:tabLst>
                      <a:tab pos="709295" algn="l"/>
                      <a:tab pos="1808480" algn="l"/>
                    </a:tabLst>
                    <a:defRPr/>
                  </a:pPr>
                  <a:r>
                    <a:rPr lang="en-US" sz="900" dirty="0">
                      <a:solidFill>
                        <a:prstClr val="black"/>
                      </a:solidFill>
                      <a:latin typeface="Arial Nova" panose="020B0504020202020204" pitchFamily="34" charset="0"/>
                    </a:rPr>
                    <a:t>Imprisonment or no penalty specified</a:t>
                  </a:r>
                  <a:endParaRPr lang="en-GB" sz="900" dirty="0">
                    <a:solidFill>
                      <a:prstClr val="black"/>
                    </a:solidFill>
                    <a:latin typeface="Arial Nova" panose="020B0504020202020204" pitchFamily="34" charset="0"/>
                  </a:endParaRPr>
                </a:p>
              </p:txBody>
            </p:sp>
          </p:grpSp>
          <p:grpSp>
            <p:nvGrpSpPr>
              <p:cNvPr id="3" name="Group 2">
                <a:extLst>
                  <a:ext uri="{FF2B5EF4-FFF2-40B4-BE49-F238E27FC236}">
                    <a16:creationId xmlns:a16="http://schemas.microsoft.com/office/drawing/2014/main" id="{0670C1DC-6252-4120-B498-D41ACD111DCA}"/>
                  </a:ext>
                </a:extLst>
              </p:cNvPr>
              <p:cNvGrpSpPr/>
              <p:nvPr/>
            </p:nvGrpSpPr>
            <p:grpSpPr>
              <a:xfrm>
                <a:off x="1532620" y="5364000"/>
                <a:ext cx="860543" cy="138499"/>
                <a:chOff x="1532620" y="5364000"/>
                <a:chExt cx="860543" cy="138499"/>
              </a:xfrm>
            </p:grpSpPr>
            <p:sp>
              <p:nvSpPr>
                <p:cNvPr id="65" name="object 9">
                  <a:extLst>
                    <a:ext uri="{FF2B5EF4-FFF2-40B4-BE49-F238E27FC236}">
                      <a16:creationId xmlns:a16="http://schemas.microsoft.com/office/drawing/2014/main" id="{F3E34FCC-A4BF-4450-81B2-8A931B7CB354}"/>
                    </a:ext>
                  </a:extLst>
                </p:cNvPr>
                <p:cNvSpPr/>
                <p:nvPr/>
              </p:nvSpPr>
              <p:spPr>
                <a:xfrm>
                  <a:off x="1532620" y="5382000"/>
                  <a:ext cx="108000" cy="108000"/>
                </a:xfrm>
                <a:custGeom>
                  <a:avLst/>
                  <a:gdLst/>
                  <a:ahLst/>
                  <a:cxnLst/>
                  <a:rect l="l" t="t" r="r" b="b"/>
                  <a:pathLst>
                    <a:path w="73025" h="73025">
                      <a:moveTo>
                        <a:pt x="72745" y="0"/>
                      </a:moveTo>
                      <a:lnTo>
                        <a:pt x="0" y="0"/>
                      </a:lnTo>
                      <a:lnTo>
                        <a:pt x="0" y="72745"/>
                      </a:lnTo>
                      <a:lnTo>
                        <a:pt x="72745" y="72745"/>
                      </a:lnTo>
                      <a:lnTo>
                        <a:pt x="72745" y="0"/>
                      </a:lnTo>
                      <a:close/>
                    </a:path>
                  </a:pathLst>
                </a:custGeom>
                <a:solidFill>
                  <a:srgbClr val="F78E20"/>
                </a:solidFill>
              </p:spPr>
              <p:txBody>
                <a:bodyPr wrap="square" lIns="0" tIns="0" rIns="0" bIns="0" rtlCol="0"/>
                <a:lstStyle/>
                <a:p>
                  <a:endParaRPr/>
                </a:p>
              </p:txBody>
            </p:sp>
            <p:sp>
              <p:nvSpPr>
                <p:cNvPr id="66" name="Rectangle 65">
                  <a:extLst>
                    <a:ext uri="{FF2B5EF4-FFF2-40B4-BE49-F238E27FC236}">
                      <a16:creationId xmlns:a16="http://schemas.microsoft.com/office/drawing/2014/main" id="{A84C723C-4806-4C35-BA64-D7D0B54A125E}"/>
                    </a:ext>
                  </a:extLst>
                </p:cNvPr>
                <p:cNvSpPr/>
                <p:nvPr/>
              </p:nvSpPr>
              <p:spPr>
                <a:xfrm>
                  <a:off x="1676620" y="5364000"/>
                  <a:ext cx="716543" cy="138499"/>
                </a:xfrm>
                <a:prstGeom prst="rect">
                  <a:avLst/>
                </a:prstGeom>
              </p:spPr>
              <p:txBody>
                <a:bodyPr vert="horz" wrap="square" lIns="0" tIns="0" rIns="0" bIns="0" rtlCol="0" anchor="ctr" anchorCtr="0">
                  <a:spAutoFit/>
                </a:bodyPr>
                <a:lstStyle/>
                <a:p>
                  <a:pPr marL="12700">
                    <a:spcBef>
                      <a:spcPts val="100"/>
                    </a:spcBef>
                    <a:tabLst>
                      <a:tab pos="709295" algn="l"/>
                      <a:tab pos="1808480" algn="l"/>
                    </a:tabLst>
                    <a:defRPr/>
                  </a:pPr>
                  <a:r>
                    <a:rPr lang="en-GB" sz="900" dirty="0">
                      <a:solidFill>
                        <a:prstClr val="black"/>
                      </a:solidFill>
                      <a:latin typeface="Arial Nova" panose="020B0504020202020204" pitchFamily="34" charset="0"/>
                    </a:rPr>
                    <a:t>Death penalty</a:t>
                  </a:r>
                </a:p>
              </p:txBody>
            </p:sp>
          </p:grpSp>
        </p:grpSp>
      </p:grpSp>
      <p:sp>
        <p:nvSpPr>
          <p:cNvPr id="6" name="Title 5">
            <a:extLst>
              <a:ext uri="{FF2B5EF4-FFF2-40B4-BE49-F238E27FC236}">
                <a16:creationId xmlns:a16="http://schemas.microsoft.com/office/drawing/2014/main" id="{5B38D3FE-F8FC-416D-92C8-E4E3B8DFE3E3}"/>
              </a:ext>
            </a:extLst>
          </p:cNvPr>
          <p:cNvSpPr>
            <a:spLocks noGrp="1"/>
          </p:cNvSpPr>
          <p:nvPr>
            <p:ph type="title"/>
          </p:nvPr>
        </p:nvSpPr>
        <p:spPr>
          <a:xfrm>
            <a:off x="750480" y="294472"/>
            <a:ext cx="10691040" cy="1143000"/>
          </a:xfrm>
        </p:spPr>
        <p:txBody>
          <a:bodyPr/>
          <a:lstStyle/>
          <a:p>
            <a:r>
              <a:rPr lang="fr-CH" dirty="0"/>
              <a:t>Human </a:t>
            </a:r>
            <a:r>
              <a:rPr lang="fr-CH" dirty="0" err="1"/>
              <a:t>Rights</a:t>
            </a:r>
            <a:r>
              <a:rPr lang="fr-CH" dirty="0"/>
              <a:t> Emergencies</a:t>
            </a:r>
            <a:endParaRPr lang="en-CH" dirty="0"/>
          </a:p>
        </p:txBody>
      </p:sp>
    </p:spTree>
    <p:extLst>
      <p:ext uri="{BB962C8B-B14F-4D97-AF65-F5344CB8AC3E}">
        <p14:creationId xmlns:p14="http://schemas.microsoft.com/office/powerpoint/2010/main" val="52316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E01C-35D8-4735-8916-ADD8F8BD0C63}"/>
              </a:ext>
            </a:extLst>
          </p:cNvPr>
          <p:cNvSpPr>
            <a:spLocks noGrp="1"/>
          </p:cNvSpPr>
          <p:nvPr>
            <p:ph type="title"/>
          </p:nvPr>
        </p:nvSpPr>
        <p:spPr>
          <a:xfrm>
            <a:off x="457538" y="564278"/>
            <a:ext cx="11064273" cy="1143000"/>
          </a:xfrm>
        </p:spPr>
        <p:txBody>
          <a:bodyPr/>
          <a:lstStyle/>
          <a:p>
            <a:r>
              <a:rPr lang="fr-CH" dirty="0"/>
              <a:t>In focus:  Mass </a:t>
            </a:r>
            <a:r>
              <a:rPr lang="fr-CH" dirty="0" err="1"/>
              <a:t>Arbitrary</a:t>
            </a:r>
            <a:r>
              <a:rPr lang="fr-CH" dirty="0"/>
              <a:t> </a:t>
            </a:r>
            <a:r>
              <a:rPr lang="fr-CH" dirty="0" err="1"/>
              <a:t>Arrests</a:t>
            </a:r>
            <a:r>
              <a:rPr lang="fr-CH" dirty="0"/>
              <a:t> of MSM </a:t>
            </a:r>
            <a:endParaRPr lang="en-CH" dirty="0"/>
          </a:p>
        </p:txBody>
      </p:sp>
      <p:sp>
        <p:nvSpPr>
          <p:cNvPr id="3" name="Content Placeholder 2">
            <a:extLst>
              <a:ext uri="{FF2B5EF4-FFF2-40B4-BE49-F238E27FC236}">
                <a16:creationId xmlns:a16="http://schemas.microsoft.com/office/drawing/2014/main" id="{DCBD5AFB-0CDD-485C-9309-16C5F20CD3AF}"/>
              </a:ext>
            </a:extLst>
          </p:cNvPr>
          <p:cNvSpPr>
            <a:spLocks noGrp="1"/>
          </p:cNvSpPr>
          <p:nvPr>
            <p:ph sz="half" idx="1"/>
          </p:nvPr>
        </p:nvSpPr>
        <p:spPr>
          <a:xfrm>
            <a:off x="563863" y="1600202"/>
            <a:ext cx="5311420" cy="4525963"/>
          </a:xfrm>
        </p:spPr>
        <p:txBody>
          <a:bodyPr>
            <a:normAutofit/>
          </a:bodyPr>
          <a:lstStyle/>
          <a:p>
            <a:pPr marL="0" indent="0">
              <a:buNone/>
            </a:pPr>
            <a:r>
              <a:rPr lang="en-US" sz="2400" u="sng" dirty="0"/>
              <a:t>NEEDS:</a:t>
            </a:r>
          </a:p>
          <a:p>
            <a:r>
              <a:rPr lang="en-US" dirty="0"/>
              <a:t>Immediate safety protection</a:t>
            </a:r>
          </a:p>
          <a:p>
            <a:r>
              <a:rPr lang="en-US" dirty="0"/>
              <a:t>Support of communities</a:t>
            </a:r>
          </a:p>
          <a:p>
            <a:r>
              <a:rPr lang="en-US" dirty="0"/>
              <a:t>Coordination of rapid response</a:t>
            </a:r>
          </a:p>
          <a:p>
            <a:r>
              <a:rPr lang="en-US" dirty="0"/>
              <a:t>Legal Assistance</a:t>
            </a:r>
            <a:endParaRPr lang="en-CH" dirty="0"/>
          </a:p>
        </p:txBody>
      </p:sp>
      <p:pic>
        <p:nvPicPr>
          <p:cNvPr id="8" name="Content Placeholder 4" descr="A close up of a building&#10;&#10;Description automatically generated">
            <a:extLst>
              <a:ext uri="{FF2B5EF4-FFF2-40B4-BE49-F238E27FC236}">
                <a16:creationId xmlns:a16="http://schemas.microsoft.com/office/drawing/2014/main" id="{95BF7C49-CCFA-475B-91B9-63673DD4E8F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989" b="2"/>
          <a:stretch/>
        </p:blipFill>
        <p:spPr>
          <a:xfrm>
            <a:off x="6172200" y="1807289"/>
            <a:ext cx="5181600" cy="4369673"/>
          </a:xfrm>
          <a:prstGeom prst="rect">
            <a:avLst/>
          </a:prstGeom>
          <a:ln>
            <a:solidFill>
              <a:schemeClr val="tx1"/>
            </a:solidFill>
          </a:ln>
        </p:spPr>
      </p:pic>
      <p:pic>
        <p:nvPicPr>
          <p:cNvPr id="6" name="Picture 5" descr="A group of people holding a sign&#10;&#10;Description automatically generated">
            <a:extLst>
              <a:ext uri="{FF2B5EF4-FFF2-40B4-BE49-F238E27FC236}">
                <a16:creationId xmlns:a16="http://schemas.microsoft.com/office/drawing/2014/main" id="{DA08DB2E-6AF9-4339-9E79-04697D2D5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21" y="4548350"/>
            <a:ext cx="3650593" cy="2053459"/>
          </a:xfrm>
          <a:prstGeom prst="rect">
            <a:avLst/>
          </a:prstGeom>
        </p:spPr>
      </p:pic>
    </p:spTree>
    <p:extLst>
      <p:ext uri="{BB962C8B-B14F-4D97-AF65-F5344CB8AC3E}">
        <p14:creationId xmlns:p14="http://schemas.microsoft.com/office/powerpoint/2010/main" val="3844716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E01C-35D8-4735-8916-ADD8F8BD0C63}"/>
              </a:ext>
            </a:extLst>
          </p:cNvPr>
          <p:cNvSpPr>
            <a:spLocks noGrp="1"/>
          </p:cNvSpPr>
          <p:nvPr>
            <p:ph type="title"/>
          </p:nvPr>
        </p:nvSpPr>
        <p:spPr>
          <a:xfrm>
            <a:off x="751479" y="731835"/>
            <a:ext cx="11064273" cy="1143000"/>
          </a:xfrm>
        </p:spPr>
        <p:txBody>
          <a:bodyPr>
            <a:normAutofit/>
          </a:bodyPr>
          <a:lstStyle/>
          <a:p>
            <a:r>
              <a:rPr lang="en-US" dirty="0"/>
              <a:t>From Emergency Support to Resilient Resource</a:t>
            </a:r>
            <a:endParaRPr lang="en-CH" dirty="0"/>
          </a:p>
        </p:txBody>
      </p:sp>
      <p:sp>
        <p:nvSpPr>
          <p:cNvPr id="3" name="Content Placeholder 2">
            <a:extLst>
              <a:ext uri="{FF2B5EF4-FFF2-40B4-BE49-F238E27FC236}">
                <a16:creationId xmlns:a16="http://schemas.microsoft.com/office/drawing/2014/main" id="{DCBD5AFB-0CDD-485C-9309-16C5F20CD3AF}"/>
              </a:ext>
            </a:extLst>
          </p:cNvPr>
          <p:cNvSpPr>
            <a:spLocks noGrp="1"/>
          </p:cNvSpPr>
          <p:nvPr>
            <p:ph sz="half" idx="1"/>
          </p:nvPr>
        </p:nvSpPr>
        <p:spPr/>
        <p:txBody>
          <a:bodyPr>
            <a:normAutofit fontScale="92500" lnSpcReduction="20000"/>
          </a:bodyPr>
          <a:lstStyle/>
          <a:p>
            <a:endParaRPr lang="fr-CH" dirty="0"/>
          </a:p>
          <a:p>
            <a:r>
              <a:rPr lang="fr-CH" dirty="0"/>
              <a:t>Crisis group </a:t>
            </a:r>
            <a:r>
              <a:rPr lang="fr-CH" dirty="0" err="1"/>
              <a:t>formed</a:t>
            </a:r>
            <a:r>
              <a:rPr lang="fr-CH" dirty="0"/>
              <a:t> in </a:t>
            </a:r>
            <a:r>
              <a:rPr lang="fr-CH" dirty="0" err="1"/>
              <a:t>response</a:t>
            </a:r>
            <a:r>
              <a:rPr lang="fr-CH" dirty="0"/>
              <a:t> to mass </a:t>
            </a:r>
            <a:r>
              <a:rPr lang="fr-CH" dirty="0" err="1"/>
              <a:t>arrests</a:t>
            </a:r>
            <a:r>
              <a:rPr lang="fr-CH" dirty="0"/>
              <a:t> of MSM</a:t>
            </a:r>
          </a:p>
          <a:p>
            <a:endParaRPr lang="fr-CH" dirty="0"/>
          </a:p>
          <a:p>
            <a:r>
              <a:rPr lang="fr-CH" dirty="0"/>
              <a:t>UNAIDS </a:t>
            </a:r>
            <a:r>
              <a:rPr lang="fr-CH" dirty="0" err="1"/>
              <a:t>supported</a:t>
            </a:r>
            <a:r>
              <a:rPr lang="fr-CH" dirty="0"/>
              <a:t> </a:t>
            </a:r>
            <a:r>
              <a:rPr lang="fr-CH" dirty="0" err="1"/>
              <a:t>creation</a:t>
            </a:r>
            <a:r>
              <a:rPr lang="fr-CH" dirty="0"/>
              <a:t> of group of </a:t>
            </a:r>
            <a:r>
              <a:rPr lang="fr-CH" dirty="0" err="1"/>
              <a:t>volunteer</a:t>
            </a:r>
            <a:r>
              <a:rPr lang="fr-CH" dirty="0"/>
              <a:t> </a:t>
            </a:r>
            <a:r>
              <a:rPr lang="fr-CH" dirty="0" err="1"/>
              <a:t>practicing</a:t>
            </a:r>
            <a:r>
              <a:rPr lang="fr-CH" dirty="0"/>
              <a:t> </a:t>
            </a:r>
            <a:r>
              <a:rPr lang="fr-CH" dirty="0" err="1"/>
              <a:t>lawyers</a:t>
            </a:r>
            <a:endParaRPr lang="fr-CH" dirty="0"/>
          </a:p>
          <a:p>
            <a:pPr marL="0" indent="0">
              <a:buNone/>
            </a:pPr>
            <a:endParaRPr lang="fr-CH" dirty="0"/>
          </a:p>
          <a:p>
            <a:r>
              <a:rPr lang="en-US" dirty="0"/>
              <a:t>They then formed the </a:t>
            </a:r>
            <a:r>
              <a:rPr lang="en-US" b="1" dirty="0"/>
              <a:t>Coalition of Lawyers for Human Rights (</a:t>
            </a:r>
            <a:r>
              <a:rPr lang="en-US" b="1" dirty="0" err="1"/>
              <a:t>CoLaHR</a:t>
            </a:r>
            <a:r>
              <a:rPr lang="en-US" b="1" dirty="0"/>
              <a:t>)</a:t>
            </a:r>
            <a:r>
              <a:rPr lang="en-US" dirty="0"/>
              <a:t>, to respond in case of future violations </a:t>
            </a:r>
          </a:p>
          <a:p>
            <a:endParaRPr lang="en-US" dirty="0"/>
          </a:p>
          <a:p>
            <a:endParaRPr lang="en-CH" dirty="0"/>
          </a:p>
        </p:txBody>
      </p:sp>
      <p:pic>
        <p:nvPicPr>
          <p:cNvPr id="12" name="Content Placeholder 11" descr="A screen shot of a person&#10;&#10;Description automatically generated">
            <a:extLst>
              <a:ext uri="{FF2B5EF4-FFF2-40B4-BE49-F238E27FC236}">
                <a16:creationId xmlns:a16="http://schemas.microsoft.com/office/drawing/2014/main" id="{5AF514E8-94D8-4EF7-9134-8ED7172F04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76252" y="1751490"/>
            <a:ext cx="3664269" cy="4912962"/>
          </a:xfrm>
          <a:ln>
            <a:solidFill>
              <a:schemeClr val="tx1"/>
            </a:solidFill>
          </a:ln>
        </p:spPr>
      </p:pic>
    </p:spTree>
    <p:extLst>
      <p:ext uri="{BB962C8B-B14F-4D97-AF65-F5344CB8AC3E}">
        <p14:creationId xmlns:p14="http://schemas.microsoft.com/office/powerpoint/2010/main" val="52567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2DF3-E744-4534-B9F4-73E32A535D7C}"/>
              </a:ext>
            </a:extLst>
          </p:cNvPr>
          <p:cNvSpPr>
            <a:spLocks noGrp="1"/>
          </p:cNvSpPr>
          <p:nvPr>
            <p:ph type="ctrTitle"/>
          </p:nvPr>
        </p:nvSpPr>
        <p:spPr/>
        <p:txBody>
          <a:bodyPr>
            <a:normAutofit fontScale="90000"/>
          </a:bodyPr>
          <a:lstStyle/>
          <a:p>
            <a:r>
              <a:rPr lang="en-GB" sz="5400" dirty="0"/>
              <a:t>Fragile Settings, Resilient People, </a:t>
            </a:r>
            <a:br>
              <a:rPr lang="en-GB" sz="5400" dirty="0"/>
            </a:br>
            <a:r>
              <a:rPr lang="en-GB" sz="5400" dirty="0"/>
              <a:t>&amp; HIV</a:t>
            </a:r>
          </a:p>
        </p:txBody>
      </p:sp>
      <p:sp>
        <p:nvSpPr>
          <p:cNvPr id="3" name="Subtitle 2">
            <a:extLst>
              <a:ext uri="{FF2B5EF4-FFF2-40B4-BE49-F238E27FC236}">
                <a16:creationId xmlns:a16="http://schemas.microsoft.com/office/drawing/2014/main" id="{128B2AA5-702B-43BC-B43D-E45990C278BD}"/>
              </a:ext>
            </a:extLst>
          </p:cNvPr>
          <p:cNvSpPr>
            <a:spLocks noGrp="1"/>
          </p:cNvSpPr>
          <p:nvPr>
            <p:ph type="subTitle" idx="1"/>
          </p:nvPr>
        </p:nvSpPr>
        <p:spPr>
          <a:xfrm>
            <a:off x="1962150" y="3790950"/>
            <a:ext cx="8534400" cy="1752600"/>
          </a:xfrm>
        </p:spPr>
        <p:txBody>
          <a:bodyPr>
            <a:normAutofit/>
          </a:bodyPr>
          <a:lstStyle/>
          <a:p>
            <a:r>
              <a:rPr lang="en-GB" sz="3200" dirty="0"/>
              <a:t>Shannon </a:t>
            </a:r>
            <a:r>
              <a:rPr lang="en-GB" sz="3200" dirty="0" err="1"/>
              <a:t>Hader,</a:t>
            </a:r>
            <a:r>
              <a:rPr lang="en-GB" sz="3200" dirty="0"/>
              <a:t> MD MPH</a:t>
            </a:r>
          </a:p>
          <a:p>
            <a:r>
              <a:rPr lang="en-GB" sz="3200" dirty="0"/>
              <a:t>Deputy Executive Director Programme, UNAIDS</a:t>
            </a:r>
          </a:p>
        </p:txBody>
      </p:sp>
    </p:spTree>
    <p:extLst>
      <p:ext uri="{BB962C8B-B14F-4D97-AF65-F5344CB8AC3E}">
        <p14:creationId xmlns:p14="http://schemas.microsoft.com/office/powerpoint/2010/main" val="156579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7370-E93E-4341-A13F-A7DFE3C4D03C}"/>
              </a:ext>
            </a:extLst>
          </p:cNvPr>
          <p:cNvSpPr>
            <a:spLocks noGrp="1"/>
          </p:cNvSpPr>
          <p:nvPr>
            <p:ph type="title"/>
          </p:nvPr>
        </p:nvSpPr>
        <p:spPr>
          <a:xfrm>
            <a:off x="4965430" y="629268"/>
            <a:ext cx="6586491" cy="1286160"/>
          </a:xfrm>
        </p:spPr>
        <p:txBody>
          <a:bodyPr anchor="b">
            <a:normAutofit fontScale="90000"/>
          </a:bodyPr>
          <a:lstStyle/>
          <a:p>
            <a:r>
              <a:rPr lang="en-GB" sz="4100" dirty="0"/>
              <a:t>Critical Elements to Address Human Rights Emergencies</a:t>
            </a:r>
            <a:endParaRPr lang="en-CH" sz="4100" dirty="0"/>
          </a:p>
        </p:txBody>
      </p:sp>
      <p:pic>
        <p:nvPicPr>
          <p:cNvPr id="4" name="Picture 2">
            <a:extLst>
              <a:ext uri="{FF2B5EF4-FFF2-40B4-BE49-F238E27FC236}">
                <a16:creationId xmlns:a16="http://schemas.microsoft.com/office/drawing/2014/main" id="{745F08A2-705D-40CB-94C9-51BB2FB418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0"/>
          <a:stretch/>
        </p:blipFill>
        <p:spPr bwMode="auto">
          <a:xfrm rot="795734">
            <a:off x="697401" y="938577"/>
            <a:ext cx="3336081" cy="5500849"/>
          </a:xfrm>
          <a:prstGeom prst="rect">
            <a:avLst/>
          </a:prstGeom>
          <a:noFill/>
          <a:ln w="12700">
            <a:solidFill>
              <a:schemeClr val="tx1"/>
            </a:solidFill>
            <a:miter lim="800000"/>
            <a:headEnd/>
            <a:tailEnd/>
          </a:ln>
          <a:effectLst/>
          <a:scene3d>
            <a:camera prst="orthographicFront">
              <a:rot lat="19983221" lon="101998" rev="822732"/>
            </a:camera>
            <a:lightRig rig="threePt" dir="t"/>
          </a:scene3d>
          <a:extLst>
            <a:ext uri="{909E8E84-426E-40DD-AFC4-6F175D3DCCD1}">
              <a14:hiddenFill xmlns:a14="http://schemas.microsoft.com/office/drawing/2010/main">
                <a:solidFill>
                  <a:schemeClr val="accent1"/>
                </a:solidFill>
              </a14:hiddenFill>
            </a:ext>
          </a:extLst>
        </p:spPr>
      </p:pic>
      <p:sp>
        <p:nvSpPr>
          <p:cNvPr id="12" name="Content Placeholder 9">
            <a:extLst>
              <a:ext uri="{FF2B5EF4-FFF2-40B4-BE49-F238E27FC236}">
                <a16:creationId xmlns:a16="http://schemas.microsoft.com/office/drawing/2014/main" id="{3924586D-C15F-48FE-BF6D-841F74F6C8EE}"/>
              </a:ext>
            </a:extLst>
          </p:cNvPr>
          <p:cNvSpPr>
            <a:spLocks noGrp="1"/>
          </p:cNvSpPr>
          <p:nvPr>
            <p:ph idx="1"/>
          </p:nvPr>
        </p:nvSpPr>
        <p:spPr>
          <a:xfrm>
            <a:off x="4965432" y="2289285"/>
            <a:ext cx="6586489" cy="3785419"/>
          </a:xfrm>
        </p:spPr>
        <p:txBody>
          <a:bodyPr>
            <a:normAutofit/>
          </a:bodyPr>
          <a:lstStyle/>
          <a:p>
            <a:r>
              <a:rPr lang="en-US" sz="2400" b="1" dirty="0"/>
              <a:t>Political will</a:t>
            </a:r>
          </a:p>
          <a:p>
            <a:r>
              <a:rPr lang="en-US" sz="2400" b="1" dirty="0"/>
              <a:t>Funding</a:t>
            </a:r>
            <a:r>
              <a:rPr lang="en-US" sz="2400" dirty="0"/>
              <a:t> for communities for </a:t>
            </a:r>
            <a:r>
              <a:rPr lang="en-US" sz="2400" b="1" dirty="0"/>
              <a:t>rapid response </a:t>
            </a:r>
            <a:r>
              <a:rPr lang="en-US" sz="2400" dirty="0"/>
              <a:t>and beyond</a:t>
            </a:r>
          </a:p>
          <a:p>
            <a:r>
              <a:rPr lang="en-US" sz="2400" dirty="0"/>
              <a:t>Implementation of </a:t>
            </a:r>
            <a:r>
              <a:rPr lang="en-US" sz="2400" b="1" dirty="0"/>
              <a:t>tools</a:t>
            </a:r>
            <a:r>
              <a:rPr lang="en-US" sz="2400" dirty="0"/>
              <a:t> for stakeholders</a:t>
            </a:r>
          </a:p>
          <a:p>
            <a:r>
              <a:rPr lang="en-US" sz="2400" b="1" dirty="0"/>
              <a:t>Long term investments </a:t>
            </a:r>
            <a:r>
              <a:rPr lang="en-US" sz="2400" dirty="0"/>
              <a:t>in human rights programs </a:t>
            </a:r>
          </a:p>
          <a:p>
            <a:pPr lvl="1"/>
            <a:r>
              <a:rPr lang="en-US" sz="2000" dirty="0"/>
              <a:t>(e.g. for law enforcement, prisons personnel,  legal literacy programs)</a:t>
            </a:r>
          </a:p>
          <a:p>
            <a:endParaRPr lang="en-US" sz="2000" dirty="0"/>
          </a:p>
        </p:txBody>
      </p:sp>
    </p:spTree>
    <p:extLst>
      <p:ext uri="{BB962C8B-B14F-4D97-AF65-F5344CB8AC3E}">
        <p14:creationId xmlns:p14="http://schemas.microsoft.com/office/powerpoint/2010/main" val="410986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C28B-8DF3-4953-B698-1D8DEC2923FB}"/>
              </a:ext>
            </a:extLst>
          </p:cNvPr>
          <p:cNvSpPr>
            <a:spLocks noGrp="1"/>
          </p:cNvSpPr>
          <p:nvPr>
            <p:ph type="title"/>
          </p:nvPr>
        </p:nvSpPr>
        <p:spPr>
          <a:xfrm>
            <a:off x="750480" y="427039"/>
            <a:ext cx="10691040" cy="1143000"/>
          </a:xfrm>
        </p:spPr>
        <p:txBody>
          <a:bodyPr>
            <a:normAutofit/>
          </a:bodyPr>
          <a:lstStyle/>
          <a:p>
            <a:r>
              <a:rPr lang="en-US" dirty="0"/>
              <a:t>2018 UNAIDS JOINT PROGRAMME</a:t>
            </a:r>
            <a:br>
              <a:rPr lang="en-US" dirty="0"/>
            </a:br>
            <a:r>
              <a:rPr lang="en-US" sz="2400" dirty="0"/>
              <a:t>Highlights:  UNHCR, UNFPA, WFP, WHO, WB, UNICEF, Secretariat, others</a:t>
            </a:r>
            <a:endParaRPr lang="en-CH" dirty="0"/>
          </a:p>
        </p:txBody>
      </p:sp>
      <p:sp>
        <p:nvSpPr>
          <p:cNvPr id="6" name="Google Shape;75;p18">
            <a:extLst>
              <a:ext uri="{FF2B5EF4-FFF2-40B4-BE49-F238E27FC236}">
                <a16:creationId xmlns:a16="http://schemas.microsoft.com/office/drawing/2014/main" id="{72E2174E-4B01-49E5-A604-053F463A76D8}"/>
              </a:ext>
            </a:extLst>
          </p:cNvPr>
          <p:cNvSpPr txBox="1"/>
          <p:nvPr/>
        </p:nvSpPr>
        <p:spPr>
          <a:xfrm>
            <a:off x="-127591" y="1791841"/>
            <a:ext cx="12319591" cy="6081312"/>
          </a:xfrm>
          <a:prstGeom prst="rect">
            <a:avLst/>
          </a:prstGeom>
          <a:noFill/>
          <a:ln>
            <a:noFill/>
          </a:ln>
        </p:spPr>
        <p:txBody>
          <a:bodyPr spcFirstLastPara="1" wrap="square" lIns="121900" tIns="60933" rIns="121900" bIns="60933" anchor="t" anchorCtr="0">
            <a:noAutofit/>
          </a:bodyPr>
          <a:lstStyle/>
          <a:p>
            <a:pPr marL="685783" indent="-380990">
              <a:spcAft>
                <a:spcPts val="600"/>
              </a:spcAft>
              <a:buClr>
                <a:schemeClr val="dk1"/>
              </a:buClr>
              <a:buSzPts val="1700"/>
              <a:buFont typeface="Arial"/>
              <a:buChar char="•"/>
            </a:pPr>
            <a:r>
              <a:rPr lang="fr-FR" sz="2400" b="1" dirty="0">
                <a:solidFill>
                  <a:schemeClr val="dk1"/>
                </a:solidFill>
                <a:cs typeface="Arial"/>
                <a:sym typeface="Arial"/>
              </a:rPr>
              <a:t>Made</a:t>
            </a:r>
            <a:r>
              <a:rPr lang="en-US" sz="2400" dirty="0">
                <a:solidFill>
                  <a:schemeClr val="dk1"/>
                </a:solidFill>
              </a:rPr>
              <a:t> </a:t>
            </a:r>
            <a:r>
              <a:rPr lang="en-US" sz="2400" b="1" dirty="0">
                <a:solidFill>
                  <a:schemeClr val="dk1"/>
                </a:solidFill>
              </a:rPr>
              <a:t>HIV-sensitive humanitarian protection </a:t>
            </a:r>
            <a:r>
              <a:rPr lang="en-US" sz="2400" dirty="0">
                <a:solidFill>
                  <a:schemeClr val="dk1"/>
                </a:solidFill>
              </a:rPr>
              <a:t>and assistance available to </a:t>
            </a:r>
            <a:r>
              <a:rPr lang="en-US" sz="2400" b="1" dirty="0">
                <a:solidFill>
                  <a:schemeClr val="dk1"/>
                </a:solidFill>
              </a:rPr>
              <a:t>59 million </a:t>
            </a:r>
            <a:r>
              <a:rPr lang="en-US" sz="2400" dirty="0">
                <a:solidFill>
                  <a:schemeClr val="dk1"/>
                </a:solidFill>
              </a:rPr>
              <a:t>refugees, returnees, internally displaced and stateless people</a:t>
            </a:r>
            <a:endParaRPr lang="fr-FR" sz="2400" b="1" dirty="0">
              <a:solidFill>
                <a:schemeClr val="dk1"/>
              </a:solidFill>
              <a:ea typeface="Arial"/>
              <a:cs typeface="Arial"/>
              <a:sym typeface="Arial"/>
            </a:endParaRPr>
          </a:p>
          <a:p>
            <a:pPr marL="685783" indent="-380990">
              <a:spcAft>
                <a:spcPts val="600"/>
              </a:spcAft>
              <a:buClr>
                <a:schemeClr val="dk1"/>
              </a:buClr>
              <a:buSzPts val="1700"/>
              <a:buFont typeface="Arial"/>
              <a:buChar char="•"/>
            </a:pPr>
            <a:r>
              <a:rPr lang="fr-FR" sz="2400" b="1" dirty="0" err="1">
                <a:solidFill>
                  <a:schemeClr val="dk1"/>
                </a:solidFill>
                <a:ea typeface="Arial"/>
                <a:cs typeface="Arial"/>
                <a:sym typeface="Arial"/>
              </a:rPr>
              <a:t>Doubled</a:t>
            </a:r>
            <a:r>
              <a:rPr lang="fr-FR" sz="2400" b="1" dirty="0">
                <a:solidFill>
                  <a:schemeClr val="dk1"/>
                </a:solidFill>
                <a:ea typeface="Arial"/>
                <a:cs typeface="Arial"/>
                <a:sym typeface="Arial"/>
              </a:rPr>
              <a:t> </a:t>
            </a:r>
            <a:r>
              <a:rPr lang="fr-FR" sz="2400" b="1" dirty="0" err="1">
                <a:solidFill>
                  <a:schemeClr val="dk1"/>
                </a:solidFill>
                <a:ea typeface="Arial"/>
                <a:cs typeface="Arial"/>
                <a:sym typeface="Arial"/>
              </a:rPr>
              <a:t>resources</a:t>
            </a:r>
            <a:r>
              <a:rPr lang="fr-FR" sz="2400" b="1" dirty="0">
                <a:solidFill>
                  <a:schemeClr val="dk1"/>
                </a:solidFill>
                <a:ea typeface="Arial"/>
                <a:cs typeface="Arial"/>
                <a:sym typeface="Arial"/>
              </a:rPr>
              <a:t> for </a:t>
            </a:r>
            <a:r>
              <a:rPr lang="fr-FR" sz="2400" b="1" dirty="0" err="1">
                <a:solidFill>
                  <a:schemeClr val="dk1"/>
                </a:solidFill>
                <a:ea typeface="Arial"/>
                <a:cs typeface="Arial"/>
                <a:sym typeface="Arial"/>
              </a:rPr>
              <a:t>fragility</a:t>
            </a:r>
            <a:r>
              <a:rPr lang="fr-FR" sz="2400" dirty="0">
                <a:solidFill>
                  <a:schemeClr val="dk1"/>
                </a:solidFill>
                <a:ea typeface="Arial"/>
                <a:cs typeface="Arial"/>
                <a:sym typeface="Arial"/>
              </a:rPr>
              <a:t>, </a:t>
            </a:r>
            <a:r>
              <a:rPr lang="fr-FR" sz="2400" dirty="0" err="1">
                <a:solidFill>
                  <a:schemeClr val="dk1"/>
                </a:solidFill>
                <a:ea typeface="Arial"/>
                <a:cs typeface="Arial"/>
                <a:sym typeface="Arial"/>
              </a:rPr>
              <a:t>conflict</a:t>
            </a:r>
            <a:r>
              <a:rPr lang="fr-FR" sz="2400" dirty="0">
                <a:solidFill>
                  <a:schemeClr val="dk1"/>
                </a:solidFill>
                <a:ea typeface="Arial"/>
                <a:cs typeface="Arial"/>
                <a:sym typeface="Arial"/>
              </a:rPr>
              <a:t> and violence-</a:t>
            </a:r>
            <a:r>
              <a:rPr lang="fr-FR" sz="2400" dirty="0" err="1">
                <a:solidFill>
                  <a:schemeClr val="dk1"/>
                </a:solidFill>
                <a:ea typeface="Arial"/>
                <a:cs typeface="Arial"/>
                <a:sym typeface="Arial"/>
              </a:rPr>
              <a:t>affected</a:t>
            </a:r>
            <a:r>
              <a:rPr lang="fr-FR" sz="2400" dirty="0">
                <a:solidFill>
                  <a:schemeClr val="dk1"/>
                </a:solidFill>
                <a:ea typeface="Arial"/>
                <a:cs typeface="Arial"/>
                <a:sym typeface="Arial"/>
              </a:rPr>
              <a:t> countries to </a:t>
            </a:r>
            <a:r>
              <a:rPr lang="fr-FR" sz="2400" b="1" dirty="0">
                <a:solidFill>
                  <a:schemeClr val="dk1"/>
                </a:solidFill>
              </a:rPr>
              <a:t>USD 14 billion</a:t>
            </a:r>
            <a:endParaRPr sz="2400" dirty="0"/>
          </a:p>
          <a:p>
            <a:pPr marL="685783" indent="-380990">
              <a:spcAft>
                <a:spcPts val="600"/>
              </a:spcAft>
              <a:buClr>
                <a:schemeClr val="dk1"/>
              </a:buClr>
              <a:buSzPts val="1700"/>
              <a:buFont typeface="Arial"/>
              <a:buChar char="•"/>
            </a:pPr>
            <a:r>
              <a:rPr lang="fr-FR" sz="2400" b="1" dirty="0" err="1">
                <a:solidFill>
                  <a:schemeClr val="dk1"/>
                </a:solidFill>
                <a:ea typeface="Arial"/>
                <a:cs typeface="Arial"/>
                <a:sym typeface="Arial"/>
              </a:rPr>
              <a:t>Increased</a:t>
            </a:r>
            <a:r>
              <a:rPr lang="fr-FR" sz="2400" dirty="0">
                <a:solidFill>
                  <a:schemeClr val="dk1"/>
                </a:solidFill>
                <a:ea typeface="Arial"/>
                <a:cs typeface="Arial"/>
                <a:sym typeface="Arial"/>
              </a:rPr>
              <a:t> </a:t>
            </a:r>
            <a:r>
              <a:rPr lang="fr-FR" sz="2400" dirty="0" err="1">
                <a:solidFill>
                  <a:schemeClr val="dk1"/>
                </a:solidFill>
                <a:ea typeface="Arial"/>
                <a:cs typeface="Arial"/>
                <a:sym typeface="Arial"/>
              </a:rPr>
              <a:t>number</a:t>
            </a:r>
            <a:r>
              <a:rPr lang="fr-FR" sz="2400" dirty="0">
                <a:solidFill>
                  <a:schemeClr val="dk1"/>
                </a:solidFill>
                <a:ea typeface="Arial"/>
                <a:cs typeface="Arial"/>
                <a:sym typeface="Arial"/>
              </a:rPr>
              <a:t> of PLWHA </a:t>
            </a:r>
            <a:r>
              <a:rPr lang="fr-FR" sz="2400" b="1" dirty="0" err="1">
                <a:solidFill>
                  <a:schemeClr val="dk1"/>
                </a:solidFill>
                <a:ea typeface="Arial"/>
                <a:cs typeface="Arial"/>
                <a:sym typeface="Arial"/>
              </a:rPr>
              <a:t>refugees</a:t>
            </a:r>
            <a:r>
              <a:rPr lang="fr-FR" sz="2400" b="1" dirty="0">
                <a:solidFill>
                  <a:schemeClr val="dk1"/>
                </a:solidFill>
                <a:ea typeface="Arial"/>
                <a:cs typeface="Arial"/>
                <a:sym typeface="Arial"/>
              </a:rPr>
              <a:t> on ART 4-fold  </a:t>
            </a:r>
            <a:r>
              <a:rPr lang="fr-FR" sz="2400" dirty="0" err="1">
                <a:solidFill>
                  <a:schemeClr val="dk1"/>
                </a:solidFill>
                <a:ea typeface="Arial"/>
                <a:cs typeface="Arial"/>
                <a:sym typeface="Arial"/>
              </a:rPr>
              <a:t>from</a:t>
            </a:r>
            <a:r>
              <a:rPr lang="fr-FR" sz="2400" dirty="0">
                <a:solidFill>
                  <a:schemeClr val="dk1"/>
                </a:solidFill>
                <a:ea typeface="Arial"/>
                <a:cs typeface="Arial"/>
                <a:sym typeface="Arial"/>
              </a:rPr>
              <a:t> 2014 to 2018</a:t>
            </a:r>
            <a:endParaRPr sz="2400" dirty="0"/>
          </a:p>
          <a:p>
            <a:pPr marL="685783" indent="-380990">
              <a:spcAft>
                <a:spcPts val="600"/>
              </a:spcAft>
              <a:buClr>
                <a:schemeClr val="dk1"/>
              </a:buClr>
              <a:buSzPts val="1700"/>
              <a:buFont typeface="Arial"/>
              <a:buChar char="•"/>
            </a:pPr>
            <a:r>
              <a:rPr lang="fr-FR" sz="2400" dirty="0">
                <a:solidFill>
                  <a:srgbClr val="000000"/>
                </a:solidFill>
                <a:ea typeface="Arial"/>
                <a:cs typeface="Arial"/>
                <a:sym typeface="Arial"/>
              </a:rPr>
              <a:t>In camp-</a:t>
            </a:r>
            <a:r>
              <a:rPr lang="fr-FR" sz="2400" dirty="0" err="1">
                <a:solidFill>
                  <a:srgbClr val="000000"/>
                </a:solidFill>
                <a:ea typeface="Arial"/>
                <a:cs typeface="Arial"/>
                <a:sym typeface="Arial"/>
              </a:rPr>
              <a:t>based</a:t>
            </a:r>
            <a:r>
              <a:rPr lang="fr-FR" sz="2400" dirty="0">
                <a:solidFill>
                  <a:srgbClr val="000000"/>
                </a:solidFill>
                <a:ea typeface="Arial"/>
                <a:cs typeface="Arial"/>
                <a:sym typeface="Arial"/>
              </a:rPr>
              <a:t> settings: </a:t>
            </a:r>
            <a:r>
              <a:rPr lang="fr-FR" sz="2400" b="1" dirty="0" err="1">
                <a:solidFill>
                  <a:srgbClr val="000000"/>
                </a:solidFill>
                <a:ea typeface="Arial"/>
                <a:cs typeface="Arial"/>
                <a:sym typeface="Arial"/>
              </a:rPr>
              <a:t>Provided</a:t>
            </a:r>
            <a:r>
              <a:rPr lang="fr-FR" sz="2400" b="1" dirty="0">
                <a:solidFill>
                  <a:srgbClr val="000000"/>
                </a:solidFill>
                <a:ea typeface="Arial"/>
                <a:cs typeface="Arial"/>
                <a:sym typeface="Arial"/>
              </a:rPr>
              <a:t> HIV Counseling &amp;</a:t>
            </a:r>
            <a:r>
              <a:rPr lang="fr-FR" sz="2400" b="1" dirty="0" err="1">
                <a:solidFill>
                  <a:srgbClr val="000000"/>
                </a:solidFill>
                <a:ea typeface="Arial"/>
                <a:cs typeface="Arial"/>
                <a:sym typeface="Arial"/>
              </a:rPr>
              <a:t>Testing</a:t>
            </a:r>
            <a:r>
              <a:rPr lang="fr-FR" sz="2400" b="1" dirty="0">
                <a:solidFill>
                  <a:srgbClr val="000000"/>
                </a:solidFill>
                <a:ea typeface="Arial"/>
                <a:cs typeface="Arial"/>
                <a:sym typeface="Arial"/>
              </a:rPr>
              <a:t> to 319,906</a:t>
            </a:r>
            <a:r>
              <a:rPr lang="fr-FR" sz="2400" dirty="0">
                <a:solidFill>
                  <a:srgbClr val="000000"/>
                </a:solidFill>
                <a:ea typeface="Arial"/>
                <a:cs typeface="Arial"/>
                <a:sym typeface="Arial"/>
              </a:rPr>
              <a:t> </a:t>
            </a:r>
            <a:r>
              <a:rPr lang="fr-FR" sz="2400" dirty="0" err="1">
                <a:solidFill>
                  <a:srgbClr val="000000"/>
                </a:solidFill>
                <a:ea typeface="Arial"/>
                <a:cs typeface="Arial"/>
                <a:sym typeface="Arial"/>
              </a:rPr>
              <a:t>persons</a:t>
            </a:r>
            <a:r>
              <a:rPr lang="fr-FR" sz="2400" dirty="0">
                <a:solidFill>
                  <a:srgbClr val="000000"/>
                </a:solidFill>
                <a:ea typeface="Arial"/>
                <a:cs typeface="Arial"/>
                <a:sym typeface="Arial"/>
              </a:rPr>
              <a:t>, </a:t>
            </a:r>
            <a:r>
              <a:rPr lang="fr-FR" sz="2400" dirty="0" err="1">
                <a:solidFill>
                  <a:srgbClr val="000000"/>
                </a:solidFill>
                <a:ea typeface="Arial"/>
                <a:cs typeface="Arial"/>
                <a:sym typeface="Arial"/>
              </a:rPr>
              <a:t>including</a:t>
            </a:r>
            <a:r>
              <a:rPr lang="fr-FR" sz="2400" dirty="0">
                <a:solidFill>
                  <a:srgbClr val="000000"/>
                </a:solidFill>
                <a:ea typeface="Arial"/>
                <a:cs typeface="Arial"/>
                <a:sym typeface="Arial"/>
              </a:rPr>
              <a:t> </a:t>
            </a:r>
            <a:r>
              <a:rPr lang="fr-FR" sz="2400" b="1" dirty="0">
                <a:solidFill>
                  <a:srgbClr val="000000"/>
                </a:solidFill>
                <a:ea typeface="Arial"/>
                <a:cs typeface="Arial"/>
                <a:sym typeface="Arial"/>
              </a:rPr>
              <a:t>123,359</a:t>
            </a:r>
            <a:r>
              <a:rPr lang="fr-FR" sz="2400" dirty="0">
                <a:solidFill>
                  <a:srgbClr val="000000"/>
                </a:solidFill>
                <a:ea typeface="Arial"/>
                <a:cs typeface="Arial"/>
                <a:sym typeface="Arial"/>
              </a:rPr>
              <a:t> </a:t>
            </a:r>
            <a:r>
              <a:rPr lang="fr-FR" sz="2400" dirty="0" err="1">
                <a:solidFill>
                  <a:srgbClr val="000000"/>
                </a:solidFill>
                <a:ea typeface="Arial"/>
                <a:cs typeface="Arial"/>
                <a:sym typeface="Arial"/>
              </a:rPr>
              <a:t>pregnant</a:t>
            </a:r>
            <a:r>
              <a:rPr lang="fr-FR" sz="2400" dirty="0">
                <a:solidFill>
                  <a:srgbClr val="000000"/>
                </a:solidFill>
                <a:ea typeface="Arial"/>
                <a:cs typeface="Arial"/>
                <a:sym typeface="Arial"/>
              </a:rPr>
              <a:t> </a:t>
            </a:r>
            <a:r>
              <a:rPr lang="fr-FR" sz="2400" dirty="0" err="1">
                <a:solidFill>
                  <a:srgbClr val="000000"/>
                </a:solidFill>
                <a:ea typeface="Arial"/>
                <a:cs typeface="Arial"/>
                <a:sym typeface="Arial"/>
              </a:rPr>
              <a:t>women</a:t>
            </a:r>
            <a:r>
              <a:rPr lang="fr-FR" sz="2400" dirty="0">
                <a:solidFill>
                  <a:srgbClr val="000000"/>
                </a:solidFill>
                <a:ea typeface="Arial"/>
                <a:cs typeface="Arial"/>
                <a:sym typeface="Arial"/>
              </a:rPr>
              <a:t>; </a:t>
            </a:r>
            <a:r>
              <a:rPr lang="en-US" sz="2400" b="1" dirty="0">
                <a:solidFill>
                  <a:srgbClr val="000000"/>
                </a:solidFill>
                <a:ea typeface="Arial"/>
                <a:cs typeface="Arial"/>
                <a:sym typeface="Arial"/>
              </a:rPr>
              <a:t>Distributed 7,538,901</a:t>
            </a:r>
            <a:r>
              <a:rPr lang="en-US" sz="2400" dirty="0">
                <a:solidFill>
                  <a:srgbClr val="000000"/>
                </a:solidFill>
                <a:ea typeface="Arial"/>
                <a:cs typeface="Arial"/>
                <a:sym typeface="Arial"/>
              </a:rPr>
              <a:t> male</a:t>
            </a:r>
            <a:r>
              <a:rPr lang="en-US" sz="2400" b="1" dirty="0">
                <a:solidFill>
                  <a:srgbClr val="000000"/>
                </a:solidFill>
                <a:ea typeface="Arial"/>
                <a:cs typeface="Arial"/>
                <a:sym typeface="Arial"/>
              </a:rPr>
              <a:t> </a:t>
            </a:r>
            <a:r>
              <a:rPr lang="en-US" sz="2400" dirty="0">
                <a:solidFill>
                  <a:srgbClr val="000000"/>
                </a:solidFill>
                <a:ea typeface="Arial"/>
                <a:cs typeface="Arial"/>
                <a:sym typeface="Arial"/>
              </a:rPr>
              <a:t>and </a:t>
            </a:r>
            <a:r>
              <a:rPr lang="en-US" sz="2400" b="1" dirty="0">
                <a:solidFill>
                  <a:srgbClr val="000000"/>
                </a:solidFill>
                <a:ea typeface="Arial"/>
                <a:cs typeface="Arial"/>
                <a:sym typeface="Arial"/>
              </a:rPr>
              <a:t>122,271</a:t>
            </a:r>
            <a:r>
              <a:rPr lang="en-US" sz="2400" dirty="0">
                <a:solidFill>
                  <a:srgbClr val="000000"/>
                </a:solidFill>
                <a:ea typeface="Arial"/>
                <a:cs typeface="Arial"/>
                <a:sym typeface="Arial"/>
              </a:rPr>
              <a:t> female </a:t>
            </a:r>
            <a:r>
              <a:rPr lang="en-US" sz="2400" b="1" dirty="0">
                <a:solidFill>
                  <a:srgbClr val="000000"/>
                </a:solidFill>
                <a:ea typeface="Arial"/>
                <a:cs typeface="Arial"/>
                <a:sym typeface="Arial"/>
              </a:rPr>
              <a:t>condoms</a:t>
            </a:r>
            <a:endParaRPr lang="en-US" sz="2400" b="1" dirty="0"/>
          </a:p>
          <a:p>
            <a:pPr marL="685783" indent="-380990">
              <a:spcAft>
                <a:spcPts val="600"/>
              </a:spcAft>
              <a:buClr>
                <a:schemeClr val="dk1"/>
              </a:buClr>
              <a:buSzPts val="1700"/>
              <a:buFont typeface="Arial"/>
              <a:buChar char="•"/>
            </a:pPr>
            <a:r>
              <a:rPr lang="fr-FR" sz="2400" b="1" dirty="0" err="1">
                <a:solidFill>
                  <a:schemeClr val="dk1"/>
                </a:solidFill>
                <a:cs typeface="Arial"/>
                <a:sym typeface="Arial"/>
              </a:rPr>
              <a:t>P</a:t>
            </a:r>
            <a:r>
              <a:rPr lang="fr-FR" sz="2400" b="1" dirty="0" err="1">
                <a:solidFill>
                  <a:schemeClr val="dk1"/>
                </a:solidFill>
              </a:rPr>
              <a:t>rovided</a:t>
            </a:r>
            <a:r>
              <a:rPr lang="fr-FR" sz="2400" b="1" dirty="0">
                <a:solidFill>
                  <a:schemeClr val="dk1"/>
                </a:solidFill>
              </a:rPr>
              <a:t> </a:t>
            </a:r>
            <a:r>
              <a:rPr lang="fr-FR" sz="2400" b="1" dirty="0" err="1">
                <a:solidFill>
                  <a:schemeClr val="dk1"/>
                </a:solidFill>
              </a:rPr>
              <a:t>food</a:t>
            </a:r>
            <a:r>
              <a:rPr lang="fr-FR" sz="2400" b="1" dirty="0">
                <a:solidFill>
                  <a:schemeClr val="dk1"/>
                </a:solidFill>
              </a:rPr>
              <a:t> and nutrition </a:t>
            </a:r>
            <a:r>
              <a:rPr lang="fr-FR" sz="2400" dirty="0">
                <a:solidFill>
                  <a:schemeClr val="dk1"/>
                </a:solidFill>
              </a:rPr>
              <a:t>support to </a:t>
            </a:r>
            <a:r>
              <a:rPr lang="fr-FR" sz="2400" b="1" dirty="0">
                <a:solidFill>
                  <a:schemeClr val="dk1"/>
                </a:solidFill>
              </a:rPr>
              <a:t>PLHIV and TB </a:t>
            </a:r>
            <a:r>
              <a:rPr lang="fr-FR" sz="2400" dirty="0">
                <a:solidFill>
                  <a:schemeClr val="dk1"/>
                </a:solidFill>
              </a:rPr>
              <a:t>clients </a:t>
            </a:r>
            <a:r>
              <a:rPr lang="fr-FR" sz="2400" dirty="0" err="1">
                <a:solidFill>
                  <a:schemeClr val="dk1"/>
                </a:solidFill>
              </a:rPr>
              <a:t>directly</a:t>
            </a:r>
            <a:r>
              <a:rPr lang="fr-FR" sz="2400" dirty="0">
                <a:solidFill>
                  <a:schemeClr val="dk1"/>
                </a:solidFill>
              </a:rPr>
              <a:t> in </a:t>
            </a:r>
            <a:r>
              <a:rPr lang="fr-FR" sz="2400" b="1" dirty="0">
                <a:solidFill>
                  <a:schemeClr val="dk1"/>
                </a:solidFill>
              </a:rPr>
              <a:t>14 </a:t>
            </a:r>
            <a:r>
              <a:rPr lang="fr-FR" sz="2400" b="1" dirty="0" err="1">
                <a:solidFill>
                  <a:schemeClr val="dk1"/>
                </a:solidFill>
              </a:rPr>
              <a:t>humanitarian</a:t>
            </a:r>
            <a:r>
              <a:rPr lang="fr-FR" sz="2400" b="1" dirty="0">
                <a:solidFill>
                  <a:schemeClr val="dk1"/>
                </a:solidFill>
              </a:rPr>
              <a:t> </a:t>
            </a:r>
            <a:r>
              <a:rPr lang="fr-FR" sz="2400" b="1" dirty="0" err="1">
                <a:solidFill>
                  <a:schemeClr val="dk1"/>
                </a:solidFill>
              </a:rPr>
              <a:t>contexts</a:t>
            </a:r>
            <a:r>
              <a:rPr lang="fr-FR" sz="2400" b="1" dirty="0">
                <a:solidFill>
                  <a:schemeClr val="dk1"/>
                </a:solidFill>
              </a:rPr>
              <a:t>, </a:t>
            </a:r>
            <a:r>
              <a:rPr lang="fr-FR" sz="2400" dirty="0">
                <a:solidFill>
                  <a:schemeClr val="dk1"/>
                </a:solidFill>
              </a:rPr>
              <a:t>and</a:t>
            </a:r>
            <a:r>
              <a:rPr lang="fr-FR" sz="2400" b="1" dirty="0">
                <a:solidFill>
                  <a:schemeClr val="dk1"/>
                </a:solidFill>
              </a:rPr>
              <a:t> </a:t>
            </a:r>
            <a:r>
              <a:rPr lang="fr-FR" sz="2400" dirty="0" err="1">
                <a:solidFill>
                  <a:schemeClr val="dk1"/>
                </a:solidFill>
              </a:rPr>
              <a:t>indirectly</a:t>
            </a:r>
            <a:r>
              <a:rPr lang="fr-FR" sz="2400" dirty="0">
                <a:solidFill>
                  <a:schemeClr val="dk1"/>
                </a:solidFill>
              </a:rPr>
              <a:t> in </a:t>
            </a:r>
            <a:r>
              <a:rPr lang="fr-FR" sz="2400" b="1" dirty="0">
                <a:solidFill>
                  <a:schemeClr val="dk1"/>
                </a:solidFill>
              </a:rPr>
              <a:t>31 </a:t>
            </a:r>
            <a:r>
              <a:rPr lang="fr-FR" sz="2400" b="1" dirty="0" err="1">
                <a:solidFill>
                  <a:schemeClr val="dk1"/>
                </a:solidFill>
              </a:rPr>
              <a:t>humanitarian</a:t>
            </a:r>
            <a:r>
              <a:rPr lang="fr-FR" sz="2400" b="1" dirty="0">
                <a:solidFill>
                  <a:schemeClr val="dk1"/>
                </a:solidFill>
              </a:rPr>
              <a:t> </a:t>
            </a:r>
            <a:r>
              <a:rPr lang="fr-FR" sz="2400" b="1" dirty="0" err="1">
                <a:solidFill>
                  <a:schemeClr val="dk1"/>
                </a:solidFill>
              </a:rPr>
              <a:t>contexts</a:t>
            </a:r>
            <a:r>
              <a:rPr lang="fr-FR" sz="2400" b="1" dirty="0">
                <a:solidFill>
                  <a:schemeClr val="dk1"/>
                </a:solidFill>
              </a:rPr>
              <a:t> </a:t>
            </a:r>
          </a:p>
          <a:p>
            <a:pPr marL="685783" indent="-380990">
              <a:spcAft>
                <a:spcPts val="600"/>
              </a:spcAft>
              <a:buClr>
                <a:schemeClr val="dk1"/>
              </a:buClr>
              <a:buSzPts val="1700"/>
              <a:buFont typeface="Arial"/>
              <a:buChar char="•"/>
            </a:pPr>
            <a:r>
              <a:rPr lang="fr-FR" sz="2400" b="1" dirty="0">
                <a:solidFill>
                  <a:schemeClr val="dk1"/>
                </a:solidFill>
                <a:highlight>
                  <a:srgbClr val="FFFFFF"/>
                </a:highlight>
                <a:ea typeface="Calibri"/>
                <a:cs typeface="Calibri"/>
                <a:sym typeface="Calibri"/>
              </a:rPr>
              <a:t>Distributed 12,000</a:t>
            </a:r>
            <a:r>
              <a:rPr lang="fr-FR" sz="2400" dirty="0">
                <a:solidFill>
                  <a:schemeClr val="dk1"/>
                </a:solidFill>
                <a:highlight>
                  <a:srgbClr val="FFFFFF"/>
                </a:highlight>
                <a:ea typeface="Calibri"/>
                <a:cs typeface="Calibri"/>
                <a:sym typeface="Calibri"/>
              </a:rPr>
              <a:t>  Inter-Agency </a:t>
            </a:r>
            <a:r>
              <a:rPr lang="fr-FR" sz="2400" b="1" dirty="0">
                <a:solidFill>
                  <a:schemeClr val="dk1"/>
                </a:solidFill>
                <a:highlight>
                  <a:srgbClr val="FFFFFF"/>
                </a:highlight>
                <a:ea typeface="Calibri"/>
                <a:cs typeface="Calibri"/>
                <a:sym typeface="Calibri"/>
              </a:rPr>
              <a:t>Emergency Reproductive </a:t>
            </a:r>
            <a:r>
              <a:rPr lang="fr-FR" sz="2400" b="1" dirty="0" err="1">
                <a:solidFill>
                  <a:schemeClr val="dk1"/>
                </a:solidFill>
                <a:highlight>
                  <a:srgbClr val="FFFFFF"/>
                </a:highlight>
                <a:ea typeface="Calibri"/>
                <a:cs typeface="Calibri"/>
                <a:sym typeface="Calibri"/>
              </a:rPr>
              <a:t>Health</a:t>
            </a:r>
            <a:r>
              <a:rPr lang="fr-FR" sz="2400" b="1" dirty="0">
                <a:solidFill>
                  <a:schemeClr val="dk1"/>
                </a:solidFill>
                <a:highlight>
                  <a:srgbClr val="FFFFFF"/>
                </a:highlight>
                <a:ea typeface="Calibri"/>
                <a:cs typeface="Calibri"/>
                <a:sym typeface="Calibri"/>
              </a:rPr>
              <a:t> Kits </a:t>
            </a:r>
            <a:r>
              <a:rPr lang="fr-FR" sz="2400" dirty="0">
                <a:solidFill>
                  <a:schemeClr val="dk1"/>
                </a:solidFill>
                <a:sym typeface="Calibri"/>
              </a:rPr>
              <a:t>to </a:t>
            </a:r>
            <a:r>
              <a:rPr lang="fr-FR" sz="2400" b="1" dirty="0">
                <a:solidFill>
                  <a:schemeClr val="dk1"/>
                </a:solidFill>
                <a:sym typeface="Calibri"/>
              </a:rPr>
              <a:t>55 </a:t>
            </a:r>
            <a:r>
              <a:rPr lang="fr-FR" sz="2400" dirty="0">
                <a:solidFill>
                  <a:schemeClr val="dk1"/>
                </a:solidFill>
                <a:sym typeface="Calibri"/>
              </a:rPr>
              <a:t>countries </a:t>
            </a:r>
            <a:r>
              <a:rPr lang="fr-FR" sz="2400" dirty="0">
                <a:solidFill>
                  <a:schemeClr val="dk1"/>
                </a:solidFill>
                <a:highlight>
                  <a:srgbClr val="FFFFFF"/>
                </a:highlight>
                <a:cs typeface="Calibri"/>
                <a:sym typeface="Calibri"/>
              </a:rPr>
              <a:t>to serve </a:t>
            </a:r>
            <a:r>
              <a:rPr lang="fr-FR" sz="2400" dirty="0" err="1">
                <a:solidFill>
                  <a:schemeClr val="dk1"/>
                </a:solidFill>
                <a:highlight>
                  <a:srgbClr val="FFFFFF"/>
                </a:highlight>
                <a:cs typeface="Calibri"/>
                <a:sym typeface="Calibri"/>
              </a:rPr>
              <a:t>estimated</a:t>
            </a:r>
            <a:r>
              <a:rPr lang="fr-FR" sz="2400" dirty="0">
                <a:solidFill>
                  <a:schemeClr val="dk1"/>
                </a:solidFill>
                <a:highlight>
                  <a:srgbClr val="FFFFFF"/>
                </a:highlight>
                <a:cs typeface="Calibri"/>
                <a:sym typeface="Calibri"/>
              </a:rPr>
              <a:t> </a:t>
            </a:r>
            <a:r>
              <a:rPr lang="fr-FR" sz="2400" b="1" dirty="0">
                <a:solidFill>
                  <a:schemeClr val="dk1"/>
                </a:solidFill>
                <a:highlight>
                  <a:srgbClr val="FFFFFF"/>
                </a:highlight>
                <a:cs typeface="Calibri"/>
                <a:sym typeface="Calibri"/>
              </a:rPr>
              <a:t>3.2 to 5.5 million </a:t>
            </a:r>
            <a:r>
              <a:rPr lang="fr-FR" sz="2400" dirty="0">
                <a:solidFill>
                  <a:schemeClr val="dk1"/>
                </a:solidFill>
                <a:highlight>
                  <a:srgbClr val="FFFFFF"/>
                </a:highlight>
                <a:ea typeface="Calibri"/>
                <a:cs typeface="Calibri"/>
                <a:sym typeface="Calibri"/>
              </a:rPr>
              <a:t>people</a:t>
            </a:r>
          </a:p>
          <a:p>
            <a:pPr marL="685783" indent="-380990">
              <a:lnSpc>
                <a:spcPct val="122222"/>
              </a:lnSpc>
              <a:buClr>
                <a:schemeClr val="dk1"/>
              </a:buClr>
              <a:buSzPts val="1700"/>
              <a:buFont typeface="Arial"/>
              <a:buChar char="•"/>
            </a:pPr>
            <a:endParaRPr sz="2267" dirty="0">
              <a:solidFill>
                <a:schemeClr val="dk1"/>
              </a:solidFill>
            </a:endParaRPr>
          </a:p>
        </p:txBody>
      </p:sp>
    </p:spTree>
    <p:extLst>
      <p:ext uri="{BB962C8B-B14F-4D97-AF65-F5344CB8AC3E}">
        <p14:creationId xmlns:p14="http://schemas.microsoft.com/office/powerpoint/2010/main" val="3290441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C28B-8DF3-4953-B698-1D8DEC2923FB}"/>
              </a:ext>
            </a:extLst>
          </p:cNvPr>
          <p:cNvSpPr>
            <a:spLocks noGrp="1"/>
          </p:cNvSpPr>
          <p:nvPr>
            <p:ph type="title"/>
          </p:nvPr>
        </p:nvSpPr>
        <p:spPr/>
        <p:txBody>
          <a:bodyPr>
            <a:normAutofit fontScale="90000"/>
          </a:bodyPr>
          <a:lstStyle/>
          <a:p>
            <a:r>
              <a:rPr lang="en-US" dirty="0"/>
              <a:t>UNAIDS Daily Duties</a:t>
            </a:r>
            <a:br>
              <a:rPr lang="en-US" dirty="0"/>
            </a:br>
            <a:r>
              <a:rPr lang="en-US" sz="2400" dirty="0"/>
              <a:t>HUMAN RIGHTS EMERGENCIES</a:t>
            </a:r>
            <a:r>
              <a:rPr lang="en-US" dirty="0"/>
              <a:t> </a:t>
            </a:r>
            <a:endParaRPr lang="en-CH" dirty="0"/>
          </a:p>
        </p:txBody>
      </p:sp>
      <p:sp>
        <p:nvSpPr>
          <p:cNvPr id="3" name="Content Placeholder 2">
            <a:extLst>
              <a:ext uri="{FF2B5EF4-FFF2-40B4-BE49-F238E27FC236}">
                <a16:creationId xmlns:a16="http://schemas.microsoft.com/office/drawing/2014/main" id="{ED517FA0-0D31-4120-8260-F6AC9F37B3EC}"/>
              </a:ext>
            </a:extLst>
          </p:cNvPr>
          <p:cNvSpPr>
            <a:spLocks noGrp="1"/>
          </p:cNvSpPr>
          <p:nvPr>
            <p:ph idx="1"/>
          </p:nvPr>
        </p:nvSpPr>
        <p:spPr>
          <a:xfrm>
            <a:off x="750479" y="1600202"/>
            <a:ext cx="11306841" cy="5105398"/>
          </a:xfrm>
        </p:spPr>
        <p:txBody>
          <a:bodyPr>
            <a:normAutofit fontScale="92500" lnSpcReduction="10000"/>
          </a:bodyPr>
          <a:lstStyle/>
          <a:p>
            <a:pPr>
              <a:spcBef>
                <a:spcPts val="0"/>
              </a:spcBef>
              <a:spcAft>
                <a:spcPts val="600"/>
              </a:spcAft>
            </a:pPr>
            <a:r>
              <a:rPr lang="en-CH" sz="3000" dirty="0"/>
              <a:t>Ensure that those arrested have </a:t>
            </a:r>
            <a:r>
              <a:rPr lang="en-CH" sz="3000" b="1" dirty="0"/>
              <a:t>legal representation </a:t>
            </a:r>
            <a:r>
              <a:rPr lang="en-CH" sz="3000" dirty="0"/>
              <a:t>– finding and hiring lawyers.  </a:t>
            </a:r>
            <a:endParaRPr lang="en-US" sz="3000" dirty="0"/>
          </a:p>
          <a:p>
            <a:pPr>
              <a:spcBef>
                <a:spcPts val="0"/>
              </a:spcBef>
              <a:spcAft>
                <a:spcPts val="600"/>
              </a:spcAft>
            </a:pPr>
            <a:r>
              <a:rPr lang="en-CH" sz="3000" b="1" dirty="0"/>
              <a:t>Attend court cases </a:t>
            </a:r>
            <a:r>
              <a:rPr lang="en-CH" sz="3000" dirty="0"/>
              <a:t>– </a:t>
            </a:r>
            <a:r>
              <a:rPr lang="en-US" sz="3000" dirty="0"/>
              <a:t>people notice</a:t>
            </a:r>
            <a:r>
              <a:rPr lang="en-CH" sz="3000" dirty="0"/>
              <a:t> when UNAIDS is the </a:t>
            </a:r>
            <a:r>
              <a:rPr lang="en-CH" sz="3000" dirty="0" err="1"/>
              <a:t>courtroo</a:t>
            </a:r>
            <a:r>
              <a:rPr lang="en-US" sz="3000" dirty="0"/>
              <a:t>m</a:t>
            </a:r>
          </a:p>
          <a:p>
            <a:pPr>
              <a:spcBef>
                <a:spcPts val="0"/>
              </a:spcBef>
              <a:spcAft>
                <a:spcPts val="600"/>
              </a:spcAft>
            </a:pPr>
            <a:r>
              <a:rPr lang="en-CH" sz="3000" dirty="0"/>
              <a:t>Pay for </a:t>
            </a:r>
            <a:r>
              <a:rPr lang="en-CH" sz="3000" b="1" dirty="0"/>
              <a:t>safe housing </a:t>
            </a:r>
            <a:r>
              <a:rPr lang="en-CH" sz="3000" dirty="0"/>
              <a:t>when lives are at risk</a:t>
            </a:r>
            <a:endParaRPr lang="en-US" sz="3000" dirty="0"/>
          </a:p>
          <a:p>
            <a:pPr>
              <a:spcBef>
                <a:spcPts val="0"/>
              </a:spcBef>
              <a:spcAft>
                <a:spcPts val="600"/>
              </a:spcAft>
            </a:pPr>
            <a:r>
              <a:rPr lang="en-CH" sz="3000" dirty="0"/>
              <a:t>Coordinate key </a:t>
            </a:r>
            <a:r>
              <a:rPr lang="en-CH" sz="3000" b="1" dirty="0"/>
              <a:t>donors and diplomat</a:t>
            </a:r>
            <a:r>
              <a:rPr lang="en-US" sz="3000" b="1" dirty="0"/>
              <a:t>s</a:t>
            </a:r>
            <a:r>
              <a:rPr lang="en-CH" sz="3000" dirty="0"/>
              <a:t> </a:t>
            </a:r>
            <a:r>
              <a:rPr lang="en-US" sz="3000" dirty="0"/>
              <a:t>for united</a:t>
            </a:r>
            <a:r>
              <a:rPr lang="en-CH" sz="3000" dirty="0"/>
              <a:t> approach</a:t>
            </a:r>
            <a:endParaRPr lang="en-US" sz="3000" dirty="0"/>
          </a:p>
          <a:p>
            <a:pPr>
              <a:spcBef>
                <a:spcPts val="0"/>
              </a:spcBef>
              <a:spcAft>
                <a:spcPts val="600"/>
              </a:spcAft>
            </a:pPr>
            <a:r>
              <a:rPr lang="en-CH" sz="3000" b="1" dirty="0"/>
              <a:t>Convene </a:t>
            </a:r>
            <a:r>
              <a:rPr lang="en-CH" sz="3000" b="1" dirty="0" err="1"/>
              <a:t>CSOs</a:t>
            </a:r>
            <a:r>
              <a:rPr lang="en-CH" sz="3000" b="1" dirty="0"/>
              <a:t> </a:t>
            </a:r>
            <a:r>
              <a:rPr lang="en-CH" sz="3000" dirty="0"/>
              <a:t>so that police don’t raid their meetings </a:t>
            </a:r>
            <a:endParaRPr lang="en-US" sz="3000" dirty="0"/>
          </a:p>
          <a:p>
            <a:pPr>
              <a:spcBef>
                <a:spcPts val="0"/>
              </a:spcBef>
              <a:spcAft>
                <a:spcPts val="600"/>
              </a:spcAft>
            </a:pPr>
            <a:r>
              <a:rPr lang="en-CH" sz="3000" dirty="0"/>
              <a:t>Convene dialogues between </a:t>
            </a:r>
            <a:r>
              <a:rPr lang="en-CH" sz="3000" b="1" dirty="0" err="1"/>
              <a:t>CSOs</a:t>
            </a:r>
            <a:r>
              <a:rPr lang="en-CH" sz="3000" b="1" dirty="0"/>
              <a:t> and the police</a:t>
            </a:r>
            <a:endParaRPr lang="en-US" sz="3000" b="1" dirty="0"/>
          </a:p>
          <a:p>
            <a:pPr>
              <a:spcBef>
                <a:spcPts val="0"/>
              </a:spcBef>
              <a:spcAft>
                <a:spcPts val="600"/>
              </a:spcAft>
            </a:pPr>
            <a:r>
              <a:rPr lang="en-CH" sz="3000" dirty="0"/>
              <a:t>Do </a:t>
            </a:r>
            <a:r>
              <a:rPr lang="en-CH" sz="3000" b="1" dirty="0"/>
              <a:t>high level advocacy </a:t>
            </a:r>
            <a:r>
              <a:rPr lang="en-CH" sz="3000" dirty="0"/>
              <a:t>with government officials and judges</a:t>
            </a:r>
            <a:endParaRPr lang="en-US" sz="3000" dirty="0"/>
          </a:p>
          <a:p>
            <a:pPr>
              <a:spcBef>
                <a:spcPts val="0"/>
              </a:spcBef>
              <a:spcAft>
                <a:spcPts val="600"/>
              </a:spcAft>
            </a:pPr>
            <a:r>
              <a:rPr lang="en-US" dirty="0"/>
              <a:t>Prevent--</a:t>
            </a:r>
            <a:r>
              <a:rPr lang="en-CH" b="1" dirty="0"/>
              <a:t>stop bad laws </a:t>
            </a:r>
            <a:r>
              <a:rPr lang="en-CH" dirty="0"/>
              <a:t>from being adopted or implemented </a:t>
            </a:r>
            <a:endParaRPr lang="en-US" sz="3000" dirty="0"/>
          </a:p>
          <a:p>
            <a:pPr>
              <a:spcBef>
                <a:spcPts val="0"/>
              </a:spcBef>
              <a:spcAft>
                <a:spcPts val="600"/>
              </a:spcAft>
            </a:pPr>
            <a:r>
              <a:rPr lang="en-CH" sz="3000" b="1" dirty="0"/>
              <a:t>And more </a:t>
            </a:r>
            <a:r>
              <a:rPr lang="en-CH" sz="3000" dirty="0"/>
              <a:t>– sometimes as simple as talking to the parents of a young man</a:t>
            </a:r>
            <a:r>
              <a:rPr lang="en-US" sz="3000" dirty="0"/>
              <a:t> </a:t>
            </a:r>
            <a:r>
              <a:rPr lang="en-CH" sz="3000" dirty="0"/>
              <a:t>arrested</a:t>
            </a:r>
          </a:p>
          <a:p>
            <a:endParaRPr lang="en-CH" dirty="0"/>
          </a:p>
        </p:txBody>
      </p:sp>
    </p:spTree>
    <p:extLst>
      <p:ext uri="{BB962C8B-B14F-4D97-AF65-F5344CB8AC3E}">
        <p14:creationId xmlns:p14="http://schemas.microsoft.com/office/powerpoint/2010/main" val="63448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C3FC-EE83-4668-99AB-2E3107AE11F7}"/>
              </a:ext>
            </a:extLst>
          </p:cNvPr>
          <p:cNvSpPr>
            <a:spLocks noGrp="1"/>
          </p:cNvSpPr>
          <p:nvPr>
            <p:ph type="title"/>
          </p:nvPr>
        </p:nvSpPr>
        <p:spPr/>
        <p:txBody>
          <a:bodyPr>
            <a:normAutofit fontScale="90000"/>
          </a:bodyPr>
          <a:lstStyle/>
          <a:p>
            <a:r>
              <a:rPr lang="en-US" sz="4900" dirty="0"/>
              <a:t>Resilient People</a:t>
            </a:r>
            <a:br>
              <a:rPr lang="en-US" dirty="0"/>
            </a:br>
            <a:r>
              <a:rPr lang="en-US" dirty="0"/>
              <a:t>Communities at the Center</a:t>
            </a:r>
            <a:endParaRPr lang="en-CH" dirty="0"/>
          </a:p>
        </p:txBody>
      </p:sp>
      <p:pic>
        <p:nvPicPr>
          <p:cNvPr id="4" name="Content Placeholder 3">
            <a:extLst>
              <a:ext uri="{FF2B5EF4-FFF2-40B4-BE49-F238E27FC236}">
                <a16:creationId xmlns:a16="http://schemas.microsoft.com/office/drawing/2014/main" id="{7898933E-473F-4BFB-BD6C-C8D1FD746EE9}"/>
              </a:ext>
            </a:extLst>
          </p:cNvPr>
          <p:cNvPicPr>
            <a:picLocks noGrp="1" noChangeAspect="1"/>
          </p:cNvPicPr>
          <p:nvPr>
            <p:ph sz="half" idx="1"/>
          </p:nvPr>
        </p:nvPicPr>
        <p:blipFill>
          <a:blip r:embed="rId2"/>
          <a:stretch>
            <a:fillRect/>
          </a:stretch>
        </p:blipFill>
        <p:spPr>
          <a:xfrm>
            <a:off x="9743283" y="2394940"/>
            <a:ext cx="2011854" cy="2834886"/>
          </a:xfrm>
          <a:prstGeom prst="rect">
            <a:avLst/>
          </a:prstGeom>
        </p:spPr>
      </p:pic>
      <p:sp>
        <p:nvSpPr>
          <p:cNvPr id="5" name="Content Placeholder 4">
            <a:extLst>
              <a:ext uri="{FF2B5EF4-FFF2-40B4-BE49-F238E27FC236}">
                <a16:creationId xmlns:a16="http://schemas.microsoft.com/office/drawing/2014/main" id="{C63AF8E9-6D2E-48BA-AAC3-11C7DA951327}"/>
              </a:ext>
            </a:extLst>
          </p:cNvPr>
          <p:cNvSpPr>
            <a:spLocks noGrp="1"/>
          </p:cNvSpPr>
          <p:nvPr>
            <p:ph sz="half" idx="2"/>
          </p:nvPr>
        </p:nvSpPr>
        <p:spPr>
          <a:xfrm>
            <a:off x="322564" y="1905000"/>
            <a:ext cx="9253236" cy="4144965"/>
          </a:xfrm>
        </p:spPr>
        <p:txBody>
          <a:bodyPr>
            <a:normAutofit fontScale="92500"/>
          </a:bodyPr>
          <a:lstStyle/>
          <a:p>
            <a:pPr marL="0" indent="0" algn="ctr">
              <a:spcAft>
                <a:spcPts val="1200"/>
              </a:spcAft>
              <a:buNone/>
            </a:pPr>
            <a:r>
              <a:rPr lang="fr-CH" b="1" dirty="0">
                <a:latin typeface="+mn-lt"/>
              </a:rPr>
              <a:t>In times of </a:t>
            </a:r>
            <a:r>
              <a:rPr lang="fr-CH" b="1" dirty="0" err="1">
                <a:latin typeface="+mn-lt"/>
              </a:rPr>
              <a:t>fragility</a:t>
            </a:r>
            <a:r>
              <a:rPr lang="fr-CH" b="1" dirty="0">
                <a:latin typeface="+mn-lt"/>
              </a:rPr>
              <a:t>, </a:t>
            </a:r>
            <a:r>
              <a:rPr lang="fr-CH" b="1" dirty="0" err="1">
                <a:latin typeface="+mn-lt"/>
              </a:rPr>
              <a:t>crisis-affected</a:t>
            </a:r>
            <a:r>
              <a:rPr lang="fr-CH" b="1" dirty="0">
                <a:latin typeface="+mn-lt"/>
              </a:rPr>
              <a:t> people display               </a:t>
            </a:r>
            <a:r>
              <a:rPr lang="fr-CH" b="1" dirty="0" err="1">
                <a:latin typeface="+mn-lt"/>
              </a:rPr>
              <a:t>incredible</a:t>
            </a:r>
            <a:r>
              <a:rPr lang="fr-CH" b="1" dirty="0">
                <a:latin typeface="+mn-lt"/>
              </a:rPr>
              <a:t> </a:t>
            </a:r>
            <a:r>
              <a:rPr lang="fr-CH" b="1" dirty="0" err="1">
                <a:latin typeface="+mn-lt"/>
              </a:rPr>
              <a:t>resilience</a:t>
            </a:r>
            <a:r>
              <a:rPr lang="fr-CH" b="1" dirty="0">
                <a:latin typeface="+mn-lt"/>
              </a:rPr>
              <a:t>…</a:t>
            </a:r>
            <a:br>
              <a:rPr lang="fr-CH" b="1" dirty="0">
                <a:latin typeface="+mn-lt"/>
              </a:rPr>
            </a:br>
            <a:r>
              <a:rPr lang="fr-CH" b="1" dirty="0">
                <a:latin typeface="+mn-lt"/>
              </a:rPr>
              <a:t>…</a:t>
            </a:r>
            <a:r>
              <a:rPr lang="fr-CH" b="1" dirty="0" err="1">
                <a:latin typeface="+mn-lt"/>
              </a:rPr>
              <a:t>resilience</a:t>
            </a:r>
            <a:r>
              <a:rPr lang="fr-CH" b="1" dirty="0">
                <a:latin typeface="+mn-lt"/>
              </a:rPr>
              <a:t> to </a:t>
            </a:r>
            <a:r>
              <a:rPr lang="fr-CH" b="1" dirty="0" err="1">
                <a:latin typeface="+mn-lt"/>
              </a:rPr>
              <a:t>disaster</a:t>
            </a:r>
            <a:r>
              <a:rPr lang="fr-CH" b="1" dirty="0">
                <a:latin typeface="+mn-lt"/>
              </a:rPr>
              <a:t> and </a:t>
            </a:r>
            <a:r>
              <a:rPr lang="fr-CH" b="1" dirty="0" err="1">
                <a:latin typeface="+mn-lt"/>
              </a:rPr>
              <a:t>resilience</a:t>
            </a:r>
            <a:r>
              <a:rPr lang="fr-CH" b="1" dirty="0">
                <a:latin typeface="+mn-lt"/>
              </a:rPr>
              <a:t> in the face of HIV and AIDS</a:t>
            </a:r>
            <a:br>
              <a:rPr lang="fr-CH" b="1" i="1" dirty="0">
                <a:latin typeface="+mn-lt"/>
              </a:rPr>
            </a:br>
            <a:br>
              <a:rPr lang="fr-CH" b="1" i="1" dirty="0">
                <a:latin typeface="+mn-lt"/>
              </a:rPr>
            </a:br>
            <a:r>
              <a:rPr lang="fr-CH" sz="4100" b="1" dirty="0">
                <a:solidFill>
                  <a:srgbClr val="FF0000"/>
                </a:solidFill>
                <a:latin typeface="+mn-lt"/>
              </a:rPr>
              <a:t>…</a:t>
            </a:r>
            <a:r>
              <a:rPr lang="fr-CH" sz="4100" b="1" dirty="0" err="1">
                <a:solidFill>
                  <a:srgbClr val="FF0000"/>
                </a:solidFill>
                <a:latin typeface="+mn-lt"/>
              </a:rPr>
              <a:t>it</a:t>
            </a:r>
            <a:r>
              <a:rPr lang="fr-CH" sz="4100" b="1" dirty="0">
                <a:solidFill>
                  <a:srgbClr val="FF0000"/>
                </a:solidFill>
                <a:latin typeface="+mn-lt"/>
              </a:rPr>
              <a:t> </a:t>
            </a:r>
            <a:r>
              <a:rPr lang="fr-CH" sz="4100" b="1" dirty="0" err="1">
                <a:solidFill>
                  <a:srgbClr val="FF0000"/>
                </a:solidFill>
                <a:latin typeface="+mn-lt"/>
              </a:rPr>
              <a:t>is</a:t>
            </a:r>
            <a:r>
              <a:rPr lang="fr-CH" sz="4100" b="1" dirty="0">
                <a:solidFill>
                  <a:srgbClr val="FF0000"/>
                </a:solidFill>
                <a:latin typeface="+mn-lt"/>
              </a:rPr>
              <a:t> </a:t>
            </a:r>
            <a:r>
              <a:rPr lang="fr-CH" sz="4100" b="1" dirty="0" err="1">
                <a:solidFill>
                  <a:srgbClr val="FF0000"/>
                </a:solidFill>
                <a:latin typeface="+mn-lt"/>
              </a:rPr>
              <a:t>this</a:t>
            </a:r>
            <a:r>
              <a:rPr lang="fr-CH" sz="4100" b="1" dirty="0">
                <a:solidFill>
                  <a:srgbClr val="FF0000"/>
                </a:solidFill>
                <a:latin typeface="+mn-lt"/>
              </a:rPr>
              <a:t> </a:t>
            </a:r>
            <a:r>
              <a:rPr lang="fr-CH" sz="4100" b="1" dirty="0" err="1">
                <a:solidFill>
                  <a:srgbClr val="FF0000"/>
                </a:solidFill>
                <a:latin typeface="+mn-lt"/>
              </a:rPr>
              <a:t>resilience</a:t>
            </a:r>
            <a:r>
              <a:rPr lang="fr-CH" sz="4100" b="1" dirty="0">
                <a:solidFill>
                  <a:srgbClr val="FF0000"/>
                </a:solidFill>
                <a:latin typeface="+mn-lt"/>
              </a:rPr>
              <a:t> </a:t>
            </a:r>
            <a:r>
              <a:rPr lang="fr-CH" sz="4100" b="1" dirty="0" err="1">
                <a:solidFill>
                  <a:srgbClr val="FF0000"/>
                </a:solidFill>
                <a:latin typeface="+mn-lt"/>
              </a:rPr>
              <a:t>that</a:t>
            </a:r>
            <a:r>
              <a:rPr lang="fr-CH" sz="4100" b="1" dirty="0">
                <a:solidFill>
                  <a:srgbClr val="FF0000"/>
                </a:solidFill>
                <a:latin typeface="+mn-lt"/>
              </a:rPr>
              <a:t> UNAIDS supports</a:t>
            </a:r>
            <a:br>
              <a:rPr lang="fr-CH" dirty="0">
                <a:latin typeface="+mn-lt"/>
              </a:rPr>
            </a:br>
            <a:br>
              <a:rPr lang="fr-CH" sz="2600" dirty="0">
                <a:latin typeface="+mn-lt"/>
              </a:rPr>
            </a:br>
            <a:r>
              <a:rPr lang="fr-CH" sz="2600" dirty="0">
                <a:latin typeface="+mn-lt"/>
              </a:rPr>
              <a:t>- </a:t>
            </a:r>
            <a:r>
              <a:rPr lang="fr-CH" sz="2600" dirty="0" err="1">
                <a:latin typeface="+mn-lt"/>
              </a:rPr>
              <a:t>women’s</a:t>
            </a:r>
            <a:r>
              <a:rPr lang="fr-CH" sz="2600" dirty="0">
                <a:latin typeface="+mn-lt"/>
              </a:rPr>
              <a:t> groups in South </a:t>
            </a:r>
            <a:r>
              <a:rPr lang="fr-CH" sz="2600" dirty="0" err="1">
                <a:latin typeface="+mn-lt"/>
              </a:rPr>
              <a:t>Sudan</a:t>
            </a:r>
            <a:r>
              <a:rPr lang="fr-CH" sz="2600" dirty="0">
                <a:latin typeface="+mn-lt"/>
              </a:rPr>
              <a:t> on protection and </a:t>
            </a:r>
            <a:r>
              <a:rPr lang="fr-CH" sz="2600" dirty="0" err="1">
                <a:latin typeface="+mn-lt"/>
              </a:rPr>
              <a:t>reporting</a:t>
            </a:r>
            <a:r>
              <a:rPr lang="fr-CH" sz="2600" dirty="0">
                <a:latin typeface="+mn-lt"/>
              </a:rPr>
              <a:t> on SGBV</a:t>
            </a:r>
            <a:br>
              <a:rPr lang="fr-CH" sz="2600" dirty="0">
                <a:latin typeface="+mn-lt"/>
              </a:rPr>
            </a:br>
            <a:r>
              <a:rPr lang="fr-CH" sz="2600" dirty="0">
                <a:latin typeface="+mn-lt"/>
              </a:rPr>
              <a:t>- </a:t>
            </a:r>
            <a:r>
              <a:rPr lang="fr-CH" sz="2600" dirty="0" err="1">
                <a:latin typeface="+mn-lt"/>
              </a:rPr>
              <a:t>pastoralists</a:t>
            </a:r>
            <a:r>
              <a:rPr lang="fr-CH" sz="2600" dirty="0">
                <a:latin typeface="+mn-lt"/>
              </a:rPr>
              <a:t> in </a:t>
            </a:r>
            <a:r>
              <a:rPr lang="fr-CH" sz="2600" dirty="0" err="1">
                <a:latin typeface="+mn-lt"/>
              </a:rPr>
              <a:t>Somalia</a:t>
            </a:r>
            <a:r>
              <a:rPr lang="fr-CH" sz="2600" dirty="0">
                <a:latin typeface="+mn-lt"/>
              </a:rPr>
              <a:t>, on mobile </a:t>
            </a:r>
            <a:r>
              <a:rPr lang="fr-CH" sz="2600" dirty="0" err="1">
                <a:latin typeface="+mn-lt"/>
              </a:rPr>
              <a:t>health</a:t>
            </a:r>
            <a:r>
              <a:rPr lang="fr-CH" sz="2600" dirty="0">
                <a:latin typeface="+mn-lt"/>
              </a:rPr>
              <a:t> care</a:t>
            </a:r>
            <a:br>
              <a:rPr lang="fr-CH" sz="2600" dirty="0">
                <a:latin typeface="+mn-lt"/>
              </a:rPr>
            </a:br>
            <a:r>
              <a:rPr lang="fr-CH" sz="2600" dirty="0">
                <a:latin typeface="+mn-lt"/>
              </a:rPr>
              <a:t>- networks of PLHIV in Malawi, </a:t>
            </a:r>
            <a:r>
              <a:rPr lang="fr-CH" sz="2600" dirty="0" err="1">
                <a:latin typeface="+mn-lt"/>
              </a:rPr>
              <a:t>addressing</a:t>
            </a:r>
            <a:r>
              <a:rPr lang="fr-CH" sz="2600" dirty="0">
                <a:latin typeface="+mn-lt"/>
              </a:rPr>
              <a:t> stigma and </a:t>
            </a:r>
            <a:r>
              <a:rPr lang="fr-CH" sz="2600" dirty="0" err="1">
                <a:latin typeface="+mn-lt"/>
              </a:rPr>
              <a:t>disaster</a:t>
            </a:r>
            <a:r>
              <a:rPr lang="fr-CH" sz="2600" dirty="0">
                <a:latin typeface="+mn-lt"/>
              </a:rPr>
              <a:t> </a:t>
            </a:r>
            <a:r>
              <a:rPr lang="fr-CH" sz="2600" dirty="0" err="1">
                <a:latin typeface="+mn-lt"/>
              </a:rPr>
              <a:t>response</a:t>
            </a:r>
            <a:endParaRPr lang="en-CH" sz="2600" dirty="0">
              <a:latin typeface="+mn-lt"/>
            </a:endParaRPr>
          </a:p>
        </p:txBody>
      </p:sp>
    </p:spTree>
    <p:extLst>
      <p:ext uri="{BB962C8B-B14F-4D97-AF65-F5344CB8AC3E}">
        <p14:creationId xmlns:p14="http://schemas.microsoft.com/office/powerpoint/2010/main" val="1058089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A8C77-1E86-4761-B364-6733D5FB1BA6}"/>
              </a:ext>
            </a:extLst>
          </p:cNvPr>
          <p:cNvPicPr>
            <a:picLocks noChangeAspect="1"/>
          </p:cNvPicPr>
          <p:nvPr/>
        </p:nvPicPr>
        <p:blipFill rotWithShape="1">
          <a:blip r:embed="rId3"/>
          <a:srcRect r="5" b="6973"/>
          <a:stretch/>
        </p:blipFill>
        <p:spPr>
          <a:xfrm>
            <a:off x="51242" y="0"/>
            <a:ext cx="4003019" cy="3388883"/>
          </a:xfrm>
          <a:prstGeom prst="rect">
            <a:avLst/>
          </a:prstGeom>
        </p:spPr>
      </p:pic>
      <p:pic>
        <p:nvPicPr>
          <p:cNvPr id="31" name="Picture 30">
            <a:extLst>
              <a:ext uri="{FF2B5EF4-FFF2-40B4-BE49-F238E27FC236}">
                <a16:creationId xmlns:a16="http://schemas.microsoft.com/office/drawing/2014/main" id="{7EBC1D2B-1760-489E-9273-1C6BD263BE79}"/>
              </a:ext>
            </a:extLst>
          </p:cNvPr>
          <p:cNvPicPr>
            <a:picLocks noChangeAspect="1"/>
          </p:cNvPicPr>
          <p:nvPr/>
        </p:nvPicPr>
        <p:blipFill rotWithShape="1">
          <a:blip r:embed="rId4"/>
          <a:srcRect l="16630" r="16634" b="2"/>
          <a:stretch/>
        </p:blipFill>
        <p:spPr>
          <a:xfrm>
            <a:off x="4134696" y="-588713"/>
            <a:ext cx="4003019" cy="3383270"/>
          </a:xfrm>
          <a:prstGeom prst="rect">
            <a:avLst/>
          </a:prstGeom>
        </p:spPr>
      </p:pic>
      <p:pic>
        <p:nvPicPr>
          <p:cNvPr id="6" name="Picture 5">
            <a:extLst>
              <a:ext uri="{FF2B5EF4-FFF2-40B4-BE49-F238E27FC236}">
                <a16:creationId xmlns:a16="http://schemas.microsoft.com/office/drawing/2014/main" id="{DC3C896D-9116-4252-87C7-53EEE15C00BF}"/>
              </a:ext>
            </a:extLst>
          </p:cNvPr>
          <p:cNvPicPr>
            <a:picLocks noChangeAspect="1"/>
          </p:cNvPicPr>
          <p:nvPr/>
        </p:nvPicPr>
        <p:blipFill rotWithShape="1">
          <a:blip r:embed="rId5"/>
          <a:srcRect l="18309" r="45900"/>
          <a:stretch/>
        </p:blipFill>
        <p:spPr>
          <a:xfrm>
            <a:off x="8218149" y="-227318"/>
            <a:ext cx="4003039" cy="3383270"/>
          </a:xfrm>
          <a:prstGeom prst="rect">
            <a:avLst/>
          </a:prstGeom>
        </p:spPr>
      </p:pic>
      <p:pic>
        <p:nvPicPr>
          <p:cNvPr id="30" name="Picture 29">
            <a:extLst>
              <a:ext uri="{FF2B5EF4-FFF2-40B4-BE49-F238E27FC236}">
                <a16:creationId xmlns:a16="http://schemas.microsoft.com/office/drawing/2014/main" id="{B52A0285-05C4-496D-A761-4EC64DE18404}"/>
              </a:ext>
            </a:extLst>
          </p:cNvPr>
          <p:cNvPicPr>
            <a:picLocks noChangeAspect="1"/>
          </p:cNvPicPr>
          <p:nvPr/>
        </p:nvPicPr>
        <p:blipFill rotWithShape="1">
          <a:blip r:embed="rId6"/>
          <a:srcRect l="4405" r="29153" b="2"/>
          <a:stretch/>
        </p:blipFill>
        <p:spPr>
          <a:xfrm>
            <a:off x="51243" y="2692489"/>
            <a:ext cx="4003019" cy="3388893"/>
          </a:xfrm>
          <a:prstGeom prst="rect">
            <a:avLst/>
          </a:prstGeom>
        </p:spPr>
      </p:pic>
      <p:pic>
        <p:nvPicPr>
          <p:cNvPr id="11" name="Content Placeholder 6">
            <a:extLst>
              <a:ext uri="{FF2B5EF4-FFF2-40B4-BE49-F238E27FC236}">
                <a16:creationId xmlns:a16="http://schemas.microsoft.com/office/drawing/2014/main" id="{FAA25D34-91AF-4650-B819-B988C8CF9CB2}"/>
              </a:ext>
            </a:extLst>
          </p:cNvPr>
          <p:cNvPicPr>
            <a:picLocks noChangeAspect="1"/>
          </p:cNvPicPr>
          <p:nvPr/>
        </p:nvPicPr>
        <p:blipFill rotWithShape="1">
          <a:blip r:embed="rId7"/>
          <a:srcRect l="12717" r="20843"/>
          <a:stretch/>
        </p:blipFill>
        <p:spPr>
          <a:xfrm>
            <a:off x="4134696" y="2692489"/>
            <a:ext cx="4014047" cy="3383280"/>
          </a:xfrm>
          <a:prstGeom prst="rect">
            <a:avLst/>
          </a:prstGeom>
        </p:spPr>
      </p:pic>
      <p:pic>
        <p:nvPicPr>
          <p:cNvPr id="5" name="Picture 4">
            <a:extLst>
              <a:ext uri="{FF2B5EF4-FFF2-40B4-BE49-F238E27FC236}">
                <a16:creationId xmlns:a16="http://schemas.microsoft.com/office/drawing/2014/main" id="{42B0598A-E5D2-48D2-80E7-A3A25C6C2785}"/>
              </a:ext>
            </a:extLst>
          </p:cNvPr>
          <p:cNvPicPr>
            <a:picLocks noChangeAspect="1"/>
          </p:cNvPicPr>
          <p:nvPr/>
        </p:nvPicPr>
        <p:blipFill rotWithShape="1">
          <a:blip r:embed="rId8"/>
          <a:srcRect t="14682" r="-1" b="-1"/>
          <a:stretch/>
        </p:blipFill>
        <p:spPr>
          <a:xfrm>
            <a:off x="8229177" y="2686876"/>
            <a:ext cx="3992034" cy="3388893"/>
          </a:xfrm>
          <a:prstGeom prst="rect">
            <a:avLst/>
          </a:prstGeom>
        </p:spPr>
      </p:pic>
      <p:sp>
        <p:nvSpPr>
          <p:cNvPr id="3" name="Rectangle 2">
            <a:extLst>
              <a:ext uri="{FF2B5EF4-FFF2-40B4-BE49-F238E27FC236}">
                <a16:creationId xmlns:a16="http://schemas.microsoft.com/office/drawing/2014/main" id="{28ACCDA1-D687-4A68-8770-0B677C3DBD0A}"/>
              </a:ext>
            </a:extLst>
          </p:cNvPr>
          <p:cNvSpPr/>
          <p:nvPr/>
        </p:nvSpPr>
        <p:spPr>
          <a:xfrm>
            <a:off x="992371" y="1199541"/>
            <a:ext cx="10588283" cy="341632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MAY WE RECOGNIZE AND SUPPORT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RESILIENT PEOPLE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3982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D7EBFC-FA9C-41F2-944A-EFF23859E1F5}"/>
              </a:ext>
            </a:extLst>
          </p:cNvPr>
          <p:cNvGraphicFramePr>
            <a:graphicFrameLocks noGrp="1"/>
          </p:cNvGraphicFramePr>
          <p:nvPr/>
        </p:nvGraphicFramePr>
        <p:xfrm>
          <a:off x="709127" y="438539"/>
          <a:ext cx="10646228" cy="5952930"/>
        </p:xfrm>
        <a:graphic>
          <a:graphicData uri="http://schemas.openxmlformats.org/drawingml/2006/table">
            <a:tbl>
              <a:tblPr firstRow="1" bandRow="1">
                <a:tableStyleId>{5C22544A-7EE6-4342-B048-85BDC9FD1C3A}</a:tableStyleId>
              </a:tblPr>
              <a:tblGrid>
                <a:gridCol w="2668679">
                  <a:extLst>
                    <a:ext uri="{9D8B030D-6E8A-4147-A177-3AD203B41FA5}">
                      <a16:colId xmlns:a16="http://schemas.microsoft.com/office/drawing/2014/main" val="4118200646"/>
                    </a:ext>
                  </a:extLst>
                </a:gridCol>
                <a:gridCol w="2659183">
                  <a:extLst>
                    <a:ext uri="{9D8B030D-6E8A-4147-A177-3AD203B41FA5}">
                      <a16:colId xmlns:a16="http://schemas.microsoft.com/office/drawing/2014/main" val="1123089825"/>
                    </a:ext>
                  </a:extLst>
                </a:gridCol>
                <a:gridCol w="2659183">
                  <a:extLst>
                    <a:ext uri="{9D8B030D-6E8A-4147-A177-3AD203B41FA5}">
                      <a16:colId xmlns:a16="http://schemas.microsoft.com/office/drawing/2014/main" val="795582817"/>
                    </a:ext>
                  </a:extLst>
                </a:gridCol>
                <a:gridCol w="2659183">
                  <a:extLst>
                    <a:ext uri="{9D8B030D-6E8A-4147-A177-3AD203B41FA5}">
                      <a16:colId xmlns:a16="http://schemas.microsoft.com/office/drawing/2014/main" val="1735221825"/>
                    </a:ext>
                  </a:extLst>
                </a:gridCol>
              </a:tblGrid>
              <a:tr h="1984310">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987368"/>
                  </a:ext>
                </a:extLst>
              </a:tr>
              <a:tr h="1984310">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2853636"/>
                  </a:ext>
                </a:extLst>
              </a:tr>
              <a:tr h="1984310">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975073"/>
                  </a:ext>
                </a:extLst>
              </a:tr>
            </a:tbl>
          </a:graphicData>
        </a:graphic>
      </p:graphicFrame>
      <p:pic>
        <p:nvPicPr>
          <p:cNvPr id="8" name="Picture 7">
            <a:extLst>
              <a:ext uri="{FF2B5EF4-FFF2-40B4-BE49-F238E27FC236}">
                <a16:creationId xmlns:a16="http://schemas.microsoft.com/office/drawing/2014/main" id="{8793EA2E-3F7A-434B-B5DD-E36D714BC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88" y="5167530"/>
            <a:ext cx="2554307" cy="473995"/>
          </a:xfrm>
          <a:prstGeom prst="rect">
            <a:avLst/>
          </a:prstGeom>
        </p:spPr>
      </p:pic>
      <p:pic>
        <p:nvPicPr>
          <p:cNvPr id="9" name="Picture 8">
            <a:extLst>
              <a:ext uri="{FF2B5EF4-FFF2-40B4-BE49-F238E27FC236}">
                <a16:creationId xmlns:a16="http://schemas.microsoft.com/office/drawing/2014/main" id="{9588B4C1-F353-405E-97AD-F56C35523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14" y="891614"/>
            <a:ext cx="2505877" cy="945846"/>
          </a:xfrm>
          <a:prstGeom prst="rect">
            <a:avLst/>
          </a:prstGeom>
        </p:spPr>
      </p:pic>
      <p:pic>
        <p:nvPicPr>
          <p:cNvPr id="10" name="Picture 9">
            <a:extLst>
              <a:ext uri="{FF2B5EF4-FFF2-40B4-BE49-F238E27FC236}">
                <a16:creationId xmlns:a16="http://schemas.microsoft.com/office/drawing/2014/main" id="{56107E42-363D-40F0-8EA9-D14311147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283" y="4902589"/>
            <a:ext cx="2264231" cy="1003410"/>
          </a:xfrm>
          <a:prstGeom prst="rect">
            <a:avLst/>
          </a:prstGeom>
        </p:spPr>
      </p:pic>
      <p:pic>
        <p:nvPicPr>
          <p:cNvPr id="11" name="Picture 10">
            <a:extLst>
              <a:ext uri="{FF2B5EF4-FFF2-40B4-BE49-F238E27FC236}">
                <a16:creationId xmlns:a16="http://schemas.microsoft.com/office/drawing/2014/main" id="{39CD088C-A3F4-4884-87C7-F9599127F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139" y="555046"/>
            <a:ext cx="1034285" cy="1730954"/>
          </a:xfrm>
          <a:prstGeom prst="rect">
            <a:avLst/>
          </a:prstGeom>
        </p:spPr>
      </p:pic>
      <p:pic>
        <p:nvPicPr>
          <p:cNvPr id="12" name="Picture 11">
            <a:extLst>
              <a:ext uri="{FF2B5EF4-FFF2-40B4-BE49-F238E27FC236}">
                <a16:creationId xmlns:a16="http://schemas.microsoft.com/office/drawing/2014/main" id="{0C330EAF-480C-40C8-A323-A3A5120E3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982" y="2488772"/>
            <a:ext cx="933542" cy="1852281"/>
          </a:xfrm>
          <a:prstGeom prst="rect">
            <a:avLst/>
          </a:prstGeom>
        </p:spPr>
      </p:pic>
      <p:pic>
        <p:nvPicPr>
          <p:cNvPr id="13" name="Picture 12" descr="A close up of a logo&#10;&#10;Description automatically generated">
            <a:extLst>
              <a:ext uri="{FF2B5EF4-FFF2-40B4-BE49-F238E27FC236}">
                <a16:creationId xmlns:a16="http://schemas.microsoft.com/office/drawing/2014/main" id="{5FA6C8F8-D443-45FE-9A85-E9577484CCED}"/>
              </a:ext>
            </a:extLst>
          </p:cNvPr>
          <p:cNvPicPr>
            <a:picLocks noChangeAspect="1"/>
          </p:cNvPicPr>
          <p:nvPr/>
        </p:nvPicPr>
        <p:blipFill rotWithShape="1">
          <a:blip r:embed="rId7">
            <a:extLst>
              <a:ext uri="{28A0092B-C50C-407E-A947-70E740481C1C}">
                <a14:useLocalDpi xmlns:a14="http://schemas.microsoft.com/office/drawing/2010/main" val="0"/>
              </a:ext>
            </a:extLst>
          </a:blip>
          <a:srcRect b="29838"/>
          <a:stretch/>
        </p:blipFill>
        <p:spPr>
          <a:xfrm>
            <a:off x="1219274" y="2499352"/>
            <a:ext cx="1695737" cy="1859293"/>
          </a:xfrm>
          <a:prstGeom prst="rect">
            <a:avLst/>
          </a:prstGeom>
        </p:spPr>
      </p:pic>
      <p:pic>
        <p:nvPicPr>
          <p:cNvPr id="14" name="Picture 13">
            <a:extLst>
              <a:ext uri="{FF2B5EF4-FFF2-40B4-BE49-F238E27FC236}">
                <a16:creationId xmlns:a16="http://schemas.microsoft.com/office/drawing/2014/main" id="{BC3CB1BC-57E2-4B31-BC75-6D5C414696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164" y="2730744"/>
            <a:ext cx="1726791" cy="1396511"/>
          </a:xfrm>
          <a:prstGeom prst="rect">
            <a:avLst/>
          </a:prstGeom>
        </p:spPr>
      </p:pic>
      <p:pic>
        <p:nvPicPr>
          <p:cNvPr id="15" name="Picture 14" descr="A close up of a logo&#10;&#10;Description automatically generated">
            <a:extLst>
              <a:ext uri="{FF2B5EF4-FFF2-40B4-BE49-F238E27FC236}">
                <a16:creationId xmlns:a16="http://schemas.microsoft.com/office/drawing/2014/main" id="{CF0061DE-4A96-4371-A837-214A9F3AD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7288" y="2811288"/>
            <a:ext cx="2862159" cy="1235424"/>
          </a:xfrm>
          <a:prstGeom prst="rect">
            <a:avLst/>
          </a:prstGeom>
        </p:spPr>
      </p:pic>
      <p:pic>
        <p:nvPicPr>
          <p:cNvPr id="16" name="Picture 15" descr="A close up of a sign&#10;&#10;Description automatically generated">
            <a:extLst>
              <a:ext uri="{FF2B5EF4-FFF2-40B4-BE49-F238E27FC236}">
                <a16:creationId xmlns:a16="http://schemas.microsoft.com/office/drawing/2014/main" id="{20295A78-7841-4DE4-BB9B-1BA9271E14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45" y="1044949"/>
            <a:ext cx="2426782" cy="751147"/>
          </a:xfrm>
          <a:prstGeom prst="rect">
            <a:avLst/>
          </a:prstGeom>
        </p:spPr>
      </p:pic>
      <p:pic>
        <p:nvPicPr>
          <p:cNvPr id="17" name="Picture 16" descr="A black sign with white text&#10;&#10;Description automatically generated">
            <a:extLst>
              <a:ext uri="{FF2B5EF4-FFF2-40B4-BE49-F238E27FC236}">
                <a16:creationId xmlns:a16="http://schemas.microsoft.com/office/drawing/2014/main" id="{FB85A74E-0182-4FA9-B5BD-410B45F5A9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0797" y="5167530"/>
            <a:ext cx="2347909" cy="473528"/>
          </a:xfrm>
          <a:prstGeom prst="rect">
            <a:avLst/>
          </a:prstGeom>
        </p:spPr>
      </p:pic>
      <p:pic>
        <p:nvPicPr>
          <p:cNvPr id="18" name="Picture 17">
            <a:extLst>
              <a:ext uri="{FF2B5EF4-FFF2-40B4-BE49-F238E27FC236}">
                <a16:creationId xmlns:a16="http://schemas.microsoft.com/office/drawing/2014/main" id="{21BA241A-E41E-457F-B186-8E35956F26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6135" y="685955"/>
            <a:ext cx="1450848" cy="1469136"/>
          </a:xfrm>
          <a:prstGeom prst="rect">
            <a:avLst/>
          </a:prstGeom>
        </p:spPr>
      </p:pic>
      <p:pic>
        <p:nvPicPr>
          <p:cNvPr id="2" name="Picture 1">
            <a:extLst>
              <a:ext uri="{FF2B5EF4-FFF2-40B4-BE49-F238E27FC236}">
                <a16:creationId xmlns:a16="http://schemas.microsoft.com/office/drawing/2014/main" id="{C003968F-7912-40BB-ABF5-6416E5606406}"/>
              </a:ext>
            </a:extLst>
          </p:cNvPr>
          <p:cNvPicPr>
            <a:picLocks noChangeAspect="1"/>
          </p:cNvPicPr>
          <p:nvPr/>
        </p:nvPicPr>
        <p:blipFill>
          <a:blip r:embed="rId13"/>
          <a:stretch>
            <a:fillRect/>
          </a:stretch>
        </p:blipFill>
        <p:spPr>
          <a:xfrm>
            <a:off x="8856091" y="5167530"/>
            <a:ext cx="2368120" cy="446014"/>
          </a:xfrm>
          <a:prstGeom prst="rect">
            <a:avLst/>
          </a:prstGeom>
        </p:spPr>
      </p:pic>
    </p:spTree>
    <p:extLst>
      <p:ext uri="{BB962C8B-B14F-4D97-AF65-F5344CB8AC3E}">
        <p14:creationId xmlns:p14="http://schemas.microsoft.com/office/powerpoint/2010/main" val="45627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78D8-C81C-4A66-99AB-0413D88FD4A6}"/>
              </a:ext>
            </a:extLst>
          </p:cNvPr>
          <p:cNvSpPr>
            <a:spLocks noGrp="1"/>
          </p:cNvSpPr>
          <p:nvPr>
            <p:ph type="title"/>
          </p:nvPr>
        </p:nvSpPr>
        <p:spPr/>
        <p:txBody>
          <a:bodyPr>
            <a:normAutofit/>
          </a:bodyPr>
          <a:lstStyle/>
          <a:p>
            <a:r>
              <a:rPr lang="en-US" dirty="0"/>
              <a:t>Fragile Settings &amp; HIV</a:t>
            </a:r>
            <a:endParaRPr lang="en-CH" dirty="0"/>
          </a:p>
        </p:txBody>
      </p:sp>
      <p:sp>
        <p:nvSpPr>
          <p:cNvPr id="23" name="Content Placeholder 22">
            <a:extLst>
              <a:ext uri="{FF2B5EF4-FFF2-40B4-BE49-F238E27FC236}">
                <a16:creationId xmlns:a16="http://schemas.microsoft.com/office/drawing/2014/main" id="{1ADEE59A-DA95-4E41-84C7-71C03DE2D9B8}"/>
              </a:ext>
            </a:extLst>
          </p:cNvPr>
          <p:cNvSpPr>
            <a:spLocks noGrp="1"/>
          </p:cNvSpPr>
          <p:nvPr>
            <p:ph sz="half" idx="1"/>
          </p:nvPr>
        </p:nvSpPr>
        <p:spPr>
          <a:xfrm>
            <a:off x="563863" y="1600202"/>
            <a:ext cx="5679473" cy="4525963"/>
          </a:xfrm>
        </p:spPr>
        <p:txBody>
          <a:bodyPr>
            <a:normAutofit fontScale="92500" lnSpcReduction="10000"/>
          </a:bodyPr>
          <a:lstStyle/>
          <a:p>
            <a:pPr marL="0" indent="0">
              <a:buNone/>
            </a:pPr>
            <a:r>
              <a:rPr lang="en-US" b="1" dirty="0"/>
              <a:t>EMERGENCIES &amp; Post-emergencies</a:t>
            </a:r>
          </a:p>
          <a:p>
            <a:r>
              <a:rPr lang="en-US" dirty="0"/>
              <a:t>Disaster</a:t>
            </a:r>
          </a:p>
          <a:p>
            <a:r>
              <a:rPr lang="en-US" dirty="0"/>
              <a:t>Conflict</a:t>
            </a:r>
          </a:p>
          <a:p>
            <a:r>
              <a:rPr lang="en-US" dirty="0"/>
              <a:t>Famine</a:t>
            </a:r>
          </a:p>
          <a:p>
            <a:r>
              <a:rPr lang="en-US" dirty="0"/>
              <a:t>Economic &amp; Political Crises</a:t>
            </a:r>
          </a:p>
          <a:p>
            <a:pPr marL="0" indent="0">
              <a:buNone/>
            </a:pPr>
            <a:endParaRPr lang="en-US" dirty="0"/>
          </a:p>
          <a:p>
            <a:pPr marL="0" indent="0">
              <a:buNone/>
            </a:pPr>
            <a:r>
              <a:rPr lang="en-US" b="1" dirty="0"/>
              <a:t>HUMAN RIGHTS EMERGENCIES</a:t>
            </a:r>
          </a:p>
          <a:p>
            <a:pPr marL="0" indent="0">
              <a:buNone/>
            </a:pPr>
            <a:endParaRPr lang="en-US" b="1" dirty="0"/>
          </a:p>
          <a:p>
            <a:pPr marL="0" indent="0">
              <a:buNone/>
            </a:pPr>
            <a:r>
              <a:rPr lang="en-US" b="1" dirty="0"/>
              <a:t>INFORMAL SETTLEMENTS</a:t>
            </a:r>
          </a:p>
          <a:p>
            <a:pPr marL="0" indent="0">
              <a:buNone/>
            </a:pPr>
            <a:r>
              <a:rPr lang="en-US" b="1" dirty="0"/>
              <a:t>INDIGENOUS COMMUNITIES</a:t>
            </a:r>
            <a:endParaRPr lang="en-CH" b="1" dirty="0"/>
          </a:p>
        </p:txBody>
      </p:sp>
      <p:sp>
        <p:nvSpPr>
          <p:cNvPr id="24" name="Content Placeholder 23">
            <a:extLst>
              <a:ext uri="{FF2B5EF4-FFF2-40B4-BE49-F238E27FC236}">
                <a16:creationId xmlns:a16="http://schemas.microsoft.com/office/drawing/2014/main" id="{18BF7308-A8CA-42D2-B556-29950D954328}"/>
              </a:ext>
            </a:extLst>
          </p:cNvPr>
          <p:cNvSpPr>
            <a:spLocks noGrp="1"/>
          </p:cNvSpPr>
          <p:nvPr>
            <p:ph sz="half" idx="2"/>
          </p:nvPr>
        </p:nvSpPr>
        <p:spPr>
          <a:xfrm>
            <a:off x="7067551" y="1666877"/>
            <a:ext cx="4560586" cy="4525963"/>
          </a:xfrm>
        </p:spPr>
        <p:txBody>
          <a:bodyPr/>
          <a:lstStyle/>
          <a:p>
            <a:pPr marL="0" indent="0">
              <a:buNone/>
            </a:pPr>
            <a:r>
              <a:rPr lang="en-US" b="1" dirty="0"/>
              <a:t>MIGRATION &amp; Displacement</a:t>
            </a:r>
          </a:p>
          <a:p>
            <a:r>
              <a:rPr lang="en-US" dirty="0"/>
              <a:t>Internal</a:t>
            </a:r>
          </a:p>
          <a:p>
            <a:r>
              <a:rPr lang="en-US" dirty="0"/>
              <a:t>External</a:t>
            </a:r>
            <a:endParaRPr lang="en-CH" dirty="0"/>
          </a:p>
        </p:txBody>
      </p:sp>
    </p:spTree>
    <p:extLst>
      <p:ext uri="{BB962C8B-B14F-4D97-AF65-F5344CB8AC3E}">
        <p14:creationId xmlns:p14="http://schemas.microsoft.com/office/powerpoint/2010/main" val="5538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2714">
            <a:off x="2401881" y="1972753"/>
            <a:ext cx="2523941" cy="249571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523173" y="289363"/>
            <a:ext cx="9385292" cy="1143000"/>
          </a:xfrm>
        </p:spPr>
        <p:txBody>
          <a:bodyPr>
            <a:noAutofit/>
          </a:bodyPr>
          <a:lstStyle/>
          <a:p>
            <a:pPr algn="l"/>
            <a:r>
              <a:rPr lang="en-GB" sz="3400" dirty="0">
                <a:solidFill>
                  <a:srgbClr val="E31837"/>
                </a:solidFill>
                <a:latin typeface="Arial" panose="020B0604020202020204" pitchFamily="34" charset="0"/>
              </a:rPr>
              <a:t>Emergencies are diverse… </a:t>
            </a:r>
            <a:br>
              <a:rPr lang="en-GB" sz="3400" dirty="0">
                <a:solidFill>
                  <a:srgbClr val="E31837"/>
                </a:solidFill>
                <a:latin typeface="Arial" panose="020B0604020202020204" pitchFamily="34" charset="0"/>
              </a:rPr>
            </a:br>
            <a:r>
              <a:rPr lang="en-GB" sz="3400" dirty="0">
                <a:solidFill>
                  <a:srgbClr val="E31837"/>
                </a:solidFill>
                <a:latin typeface="Arial" panose="020B0604020202020204" pitchFamily="34" charset="0"/>
              </a:rPr>
              <a:t>							</a:t>
            </a:r>
            <a:r>
              <a:rPr lang="en-GB" sz="3200" dirty="0">
                <a:latin typeface="Arial" panose="020B0604020202020204" pitchFamily="34" charset="0"/>
              </a:rPr>
              <a:t>but are universally disruptive</a:t>
            </a:r>
          </a:p>
        </p:txBody>
      </p:sp>
      <p:grpSp>
        <p:nvGrpSpPr>
          <p:cNvPr id="11" name="Group 10"/>
          <p:cNvGrpSpPr/>
          <p:nvPr/>
        </p:nvGrpSpPr>
        <p:grpSpPr>
          <a:xfrm>
            <a:off x="4799857" y="1804835"/>
            <a:ext cx="5155253" cy="2734392"/>
            <a:chOff x="3235639" y="1699430"/>
            <a:chExt cx="5542753" cy="2939926"/>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80261">
              <a:off x="4652654" y="1699430"/>
              <a:ext cx="4125738" cy="2790481"/>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639" y="2075772"/>
              <a:ext cx="1998655" cy="2563584"/>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rot="265568">
            <a:off x="5496694" y="4285328"/>
            <a:ext cx="2720290" cy="1882392"/>
            <a:chOff x="8892480" y="4151914"/>
            <a:chExt cx="2494053" cy="1718962"/>
          </a:xfrm>
        </p:grpSpPr>
        <p:sp>
          <p:nvSpPr>
            <p:cNvPr id="4" name="Rectangle 3"/>
            <p:cNvSpPr/>
            <p:nvPr/>
          </p:nvSpPr>
          <p:spPr>
            <a:xfrm>
              <a:off x="8892480" y="4151914"/>
              <a:ext cx="2494053" cy="171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2480" y="4151914"/>
              <a:ext cx="2494053" cy="1718962"/>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1876502" y="2924681"/>
            <a:ext cx="2419298" cy="3184837"/>
            <a:chOff x="352502" y="3359514"/>
            <a:chExt cx="2074071" cy="2730370"/>
          </a:xfrm>
        </p:grpSpPr>
        <p:sp>
          <p:nvSpPr>
            <p:cNvPr id="9" name="Rectangle 8"/>
            <p:cNvSpPr/>
            <p:nvPr/>
          </p:nvSpPr>
          <p:spPr>
            <a:xfrm rot="324157">
              <a:off x="367555" y="3395526"/>
              <a:ext cx="2038346" cy="268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60" name="Picture 1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311116">
              <a:off x="352502" y="3359514"/>
              <a:ext cx="2074071" cy="273037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23269">
            <a:off x="3547187" y="3933615"/>
            <a:ext cx="2018207" cy="244366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79518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8CA9-89F1-48DD-A836-7B418E377455}"/>
              </a:ext>
            </a:extLst>
          </p:cNvPr>
          <p:cNvSpPr>
            <a:spLocks noGrp="1"/>
          </p:cNvSpPr>
          <p:nvPr>
            <p:ph type="title"/>
          </p:nvPr>
        </p:nvSpPr>
        <p:spPr>
          <a:xfrm>
            <a:off x="860723" y="110086"/>
            <a:ext cx="10691040" cy="1143000"/>
          </a:xfrm>
        </p:spPr>
        <p:txBody>
          <a:bodyPr>
            <a:normAutofit fontScale="90000"/>
          </a:bodyPr>
          <a:lstStyle/>
          <a:p>
            <a:r>
              <a:rPr lang="en-US" dirty="0"/>
              <a:t>PLWHIV</a:t>
            </a:r>
            <a:br>
              <a:rPr lang="en-US" dirty="0"/>
            </a:br>
            <a:r>
              <a:rPr lang="en-US" dirty="0"/>
              <a:t>Increasingly Affected by Emergencies</a:t>
            </a:r>
            <a:endParaRPr lang="en-CH" dirty="0"/>
          </a:p>
        </p:txBody>
      </p:sp>
      <p:pic>
        <p:nvPicPr>
          <p:cNvPr id="4" name="Content Placeholder 3">
            <a:extLst>
              <a:ext uri="{FF2B5EF4-FFF2-40B4-BE49-F238E27FC236}">
                <a16:creationId xmlns:a16="http://schemas.microsoft.com/office/drawing/2014/main" id="{C7EFAFD5-EE6D-4446-A3FB-9924E4BCC3A6}"/>
              </a:ext>
            </a:extLst>
          </p:cNvPr>
          <p:cNvPicPr>
            <a:picLocks noGrp="1" noChangeAspect="1"/>
          </p:cNvPicPr>
          <p:nvPr>
            <p:ph idx="1"/>
          </p:nvPr>
        </p:nvPicPr>
        <p:blipFill>
          <a:blip r:embed="rId3"/>
          <a:stretch>
            <a:fillRect/>
          </a:stretch>
        </p:blipFill>
        <p:spPr>
          <a:xfrm>
            <a:off x="9374145" y="4164192"/>
            <a:ext cx="2334379" cy="2594253"/>
          </a:xfrm>
          <a:prstGeom prst="rect">
            <a:avLst/>
          </a:prstGeom>
        </p:spPr>
      </p:pic>
      <p:pic>
        <p:nvPicPr>
          <p:cNvPr id="5" name="Picture 4">
            <a:extLst>
              <a:ext uri="{FF2B5EF4-FFF2-40B4-BE49-F238E27FC236}">
                <a16:creationId xmlns:a16="http://schemas.microsoft.com/office/drawing/2014/main" id="{E801408F-E775-4C0E-B087-2094B1C11363}"/>
              </a:ext>
            </a:extLst>
          </p:cNvPr>
          <p:cNvPicPr>
            <a:picLocks noChangeAspect="1"/>
          </p:cNvPicPr>
          <p:nvPr/>
        </p:nvPicPr>
        <p:blipFill>
          <a:blip r:embed="rId4"/>
          <a:stretch>
            <a:fillRect/>
          </a:stretch>
        </p:blipFill>
        <p:spPr>
          <a:xfrm>
            <a:off x="357121" y="4624553"/>
            <a:ext cx="2834381" cy="1648758"/>
          </a:xfrm>
          <a:prstGeom prst="rect">
            <a:avLst/>
          </a:prstGeom>
        </p:spPr>
      </p:pic>
      <p:pic>
        <p:nvPicPr>
          <p:cNvPr id="6" name="Picture 5">
            <a:extLst>
              <a:ext uri="{FF2B5EF4-FFF2-40B4-BE49-F238E27FC236}">
                <a16:creationId xmlns:a16="http://schemas.microsoft.com/office/drawing/2014/main" id="{5DF56EDB-FE9D-47BC-966C-3F32DB2EF299}"/>
              </a:ext>
            </a:extLst>
          </p:cNvPr>
          <p:cNvPicPr>
            <a:picLocks noChangeAspect="1"/>
          </p:cNvPicPr>
          <p:nvPr/>
        </p:nvPicPr>
        <p:blipFill>
          <a:blip r:embed="rId5"/>
          <a:stretch>
            <a:fillRect/>
          </a:stretch>
        </p:blipFill>
        <p:spPr>
          <a:xfrm>
            <a:off x="3278715" y="3279797"/>
            <a:ext cx="671223" cy="3227579"/>
          </a:xfrm>
          <a:prstGeom prst="rect">
            <a:avLst/>
          </a:prstGeom>
        </p:spPr>
      </p:pic>
      <p:pic>
        <p:nvPicPr>
          <p:cNvPr id="8" name="Picture 7">
            <a:extLst>
              <a:ext uri="{FF2B5EF4-FFF2-40B4-BE49-F238E27FC236}">
                <a16:creationId xmlns:a16="http://schemas.microsoft.com/office/drawing/2014/main" id="{CCF02ADE-6D7A-41C7-90ED-E3251A04CA65}"/>
              </a:ext>
            </a:extLst>
          </p:cNvPr>
          <p:cNvPicPr>
            <a:picLocks noChangeAspect="1"/>
          </p:cNvPicPr>
          <p:nvPr/>
        </p:nvPicPr>
        <p:blipFill>
          <a:blip r:embed="rId6"/>
          <a:stretch>
            <a:fillRect/>
          </a:stretch>
        </p:blipFill>
        <p:spPr>
          <a:xfrm>
            <a:off x="4764037" y="4482029"/>
            <a:ext cx="3890060" cy="823114"/>
          </a:xfrm>
          <a:prstGeom prst="rect">
            <a:avLst/>
          </a:prstGeom>
        </p:spPr>
      </p:pic>
      <p:pic>
        <p:nvPicPr>
          <p:cNvPr id="10" name="Picture 9">
            <a:extLst>
              <a:ext uri="{FF2B5EF4-FFF2-40B4-BE49-F238E27FC236}">
                <a16:creationId xmlns:a16="http://schemas.microsoft.com/office/drawing/2014/main" id="{46899522-A866-4012-8817-142FC1E4F1DE}"/>
              </a:ext>
            </a:extLst>
          </p:cNvPr>
          <p:cNvPicPr>
            <a:picLocks noChangeAspect="1"/>
          </p:cNvPicPr>
          <p:nvPr/>
        </p:nvPicPr>
        <p:blipFill>
          <a:blip r:embed="rId7"/>
          <a:stretch>
            <a:fillRect/>
          </a:stretch>
        </p:blipFill>
        <p:spPr>
          <a:xfrm>
            <a:off x="5552965" y="5440009"/>
            <a:ext cx="2145978" cy="286537"/>
          </a:xfrm>
          <a:prstGeom prst="rect">
            <a:avLst/>
          </a:prstGeom>
        </p:spPr>
      </p:pic>
      <p:sp>
        <p:nvSpPr>
          <p:cNvPr id="11" name="TextBox 10">
            <a:extLst>
              <a:ext uri="{FF2B5EF4-FFF2-40B4-BE49-F238E27FC236}">
                <a16:creationId xmlns:a16="http://schemas.microsoft.com/office/drawing/2014/main" id="{2C4B1819-B567-480A-B055-592F1F17FB87}"/>
              </a:ext>
            </a:extLst>
          </p:cNvPr>
          <p:cNvSpPr txBox="1"/>
          <p:nvPr/>
        </p:nvSpPr>
        <p:spPr>
          <a:xfrm>
            <a:off x="669019" y="3279797"/>
            <a:ext cx="2522483" cy="1477328"/>
          </a:xfrm>
          <a:prstGeom prst="rect">
            <a:avLst/>
          </a:prstGeom>
          <a:noFill/>
        </p:spPr>
        <p:txBody>
          <a:bodyPr wrap="square" rtlCol="0">
            <a:spAutoFit/>
          </a:bodyPr>
          <a:lstStyle/>
          <a:p>
            <a:r>
              <a:rPr lang="en-US" b="1" dirty="0">
                <a:solidFill>
                  <a:srgbClr val="FF0000"/>
                </a:solidFill>
              </a:rPr>
              <a:t>Double Discrimination:</a:t>
            </a:r>
          </a:p>
          <a:p>
            <a:r>
              <a:rPr lang="en-US" dirty="0"/>
              <a:t>Restrictions </a:t>
            </a:r>
            <a:r>
              <a:rPr lang="en-US" i="1" dirty="0"/>
              <a:t>magnified</a:t>
            </a:r>
            <a:r>
              <a:rPr lang="en-US" dirty="0"/>
              <a:t> on people living with HIV…</a:t>
            </a:r>
          </a:p>
          <a:p>
            <a:endParaRPr lang="en-CH" dirty="0"/>
          </a:p>
        </p:txBody>
      </p:sp>
      <p:sp>
        <p:nvSpPr>
          <p:cNvPr id="12" name="TextBox 11">
            <a:extLst>
              <a:ext uri="{FF2B5EF4-FFF2-40B4-BE49-F238E27FC236}">
                <a16:creationId xmlns:a16="http://schemas.microsoft.com/office/drawing/2014/main" id="{67F74566-37D1-451E-BCFB-AB3AE8E1AA26}"/>
              </a:ext>
            </a:extLst>
          </p:cNvPr>
          <p:cNvSpPr txBox="1"/>
          <p:nvPr/>
        </p:nvSpPr>
        <p:spPr>
          <a:xfrm>
            <a:off x="9468196" y="3200969"/>
            <a:ext cx="2522483" cy="1200329"/>
          </a:xfrm>
          <a:prstGeom prst="rect">
            <a:avLst/>
          </a:prstGeom>
          <a:noFill/>
        </p:spPr>
        <p:txBody>
          <a:bodyPr wrap="square" rtlCol="0">
            <a:spAutoFit/>
          </a:bodyPr>
          <a:lstStyle/>
          <a:p>
            <a:r>
              <a:rPr lang="en-US" b="1" dirty="0">
                <a:solidFill>
                  <a:srgbClr val="FF0000"/>
                </a:solidFill>
              </a:rPr>
              <a:t>Sexual Violence</a:t>
            </a:r>
          </a:p>
          <a:p>
            <a:r>
              <a:rPr lang="en-US" dirty="0"/>
              <a:t>Common in emergency settings…</a:t>
            </a:r>
          </a:p>
          <a:p>
            <a:endParaRPr lang="en-CH" dirty="0"/>
          </a:p>
        </p:txBody>
      </p:sp>
      <p:sp>
        <p:nvSpPr>
          <p:cNvPr id="13" name="Rectangle 12">
            <a:extLst>
              <a:ext uri="{FF2B5EF4-FFF2-40B4-BE49-F238E27FC236}">
                <a16:creationId xmlns:a16="http://schemas.microsoft.com/office/drawing/2014/main" id="{2A783FC6-E7BE-4176-ACE1-A6EEBE6AE0CF}"/>
              </a:ext>
            </a:extLst>
          </p:cNvPr>
          <p:cNvSpPr/>
          <p:nvPr/>
        </p:nvSpPr>
        <p:spPr>
          <a:xfrm>
            <a:off x="5123389" y="3302286"/>
            <a:ext cx="3404724" cy="923330"/>
          </a:xfrm>
          <a:prstGeom prst="rect">
            <a:avLst/>
          </a:prstGeom>
        </p:spPr>
        <p:txBody>
          <a:bodyPr wrap="square">
            <a:spAutoFit/>
          </a:bodyPr>
          <a:lstStyle/>
          <a:p>
            <a:r>
              <a:rPr lang="en-GB" b="1" dirty="0">
                <a:solidFill>
                  <a:srgbClr val="E31837"/>
                </a:solidFill>
                <a:cs typeface="Arial" panose="020B0604020202020204" pitchFamily="34" charset="0"/>
              </a:rPr>
              <a:t>HIV Vulnerability and Risk </a:t>
            </a:r>
            <a:br>
              <a:rPr lang="en-GB" dirty="0">
                <a:solidFill>
                  <a:srgbClr val="E31837"/>
                </a:solidFill>
                <a:latin typeface="Arial" panose="020B0604020202020204" pitchFamily="34" charset="0"/>
                <a:cs typeface="Arial" panose="020B0604020202020204" pitchFamily="34" charset="0"/>
              </a:rPr>
            </a:br>
            <a:r>
              <a:rPr lang="en-GB" dirty="0">
                <a:cs typeface="Arial" panose="020B0604020202020204" pitchFamily="34" charset="0"/>
              </a:rPr>
              <a:t> must be assessed &amp; can be managed during emergencies</a:t>
            </a:r>
            <a:endParaRPr lang="en-CH" dirty="0"/>
          </a:p>
        </p:txBody>
      </p:sp>
      <p:sp>
        <p:nvSpPr>
          <p:cNvPr id="14" name="TextBox 13">
            <a:extLst>
              <a:ext uri="{FF2B5EF4-FFF2-40B4-BE49-F238E27FC236}">
                <a16:creationId xmlns:a16="http://schemas.microsoft.com/office/drawing/2014/main" id="{884FC2A4-35BB-4246-9F7A-B3D2B3555173}"/>
              </a:ext>
            </a:extLst>
          </p:cNvPr>
          <p:cNvSpPr txBox="1"/>
          <p:nvPr/>
        </p:nvSpPr>
        <p:spPr>
          <a:xfrm>
            <a:off x="357121" y="1483057"/>
            <a:ext cx="11698245" cy="1508105"/>
          </a:xfrm>
          <a:prstGeom prst="rect">
            <a:avLst/>
          </a:prstGeom>
          <a:noFill/>
          <a:ln w="53975">
            <a:solidFill>
              <a:schemeClr val="tx1"/>
            </a:solidFill>
          </a:ln>
        </p:spPr>
        <p:txBody>
          <a:bodyPr wrap="square" rtlCol="0">
            <a:spAutoFit/>
          </a:bodyPr>
          <a:lstStyle/>
          <a:p>
            <a:pPr algn="ctr"/>
            <a:r>
              <a:rPr lang="en-GB" sz="3600" b="1" spc="200" dirty="0">
                <a:solidFill>
                  <a:srgbClr val="FF0000"/>
                </a:solidFill>
                <a:latin typeface="Arial" panose="020B0604020202020204" pitchFamily="34" charset="0"/>
                <a:cs typeface="Arial" panose="020B0604020202020204" pitchFamily="34" charset="0"/>
              </a:rPr>
              <a:t>1,600,000</a:t>
            </a:r>
            <a:r>
              <a:rPr lang="en-GB" sz="3200" spc="200" dirty="0">
                <a:solidFill>
                  <a:srgbClr val="E31837"/>
                </a:solidFill>
                <a:latin typeface="Arial" panose="020B0604020202020204" pitchFamily="34" charset="0"/>
                <a:cs typeface="Arial" panose="020B0604020202020204" pitchFamily="34" charset="0"/>
              </a:rPr>
              <a:t>   </a:t>
            </a:r>
          </a:p>
          <a:p>
            <a:pPr algn="ctr"/>
            <a:r>
              <a:rPr lang="en-GB" b="1" spc="20" dirty="0">
                <a:latin typeface="Arial" panose="020B0604020202020204" pitchFamily="34" charset="0"/>
                <a:cs typeface="Arial" panose="020B0604020202020204" pitchFamily="34" charset="0"/>
              </a:rPr>
              <a:t>PEOPLE LIVING WITH HIV  </a:t>
            </a:r>
            <a:r>
              <a:rPr lang="en-GB" spc="-30" dirty="0">
                <a:latin typeface="Arial" panose="020B0604020202020204" pitchFamily="34" charset="0"/>
                <a:cs typeface="Arial" panose="020B0604020202020204" pitchFamily="34" charset="0"/>
              </a:rPr>
              <a:t>AFFECTED  BY HUMANITARIAN </a:t>
            </a:r>
            <a:r>
              <a:rPr lang="en-GB" spc="-100" dirty="0">
                <a:latin typeface="Arial" panose="020B0604020202020204" pitchFamily="34" charset="0"/>
                <a:cs typeface="Arial" panose="020B0604020202020204" pitchFamily="34" charset="0"/>
              </a:rPr>
              <a:t>EMERGENCIES   (2013)</a:t>
            </a:r>
          </a:p>
          <a:p>
            <a:pPr algn="ctr"/>
            <a:r>
              <a:rPr lang="en-GB" sz="2000" dirty="0">
                <a:solidFill>
                  <a:srgbClr val="E31837"/>
                </a:solidFill>
                <a:latin typeface="Arial" pitchFamily="34" charset="0"/>
                <a:cs typeface="Arial" panose="020B0604020202020204" pitchFamily="34" charset="0"/>
              </a:rPr>
              <a:t>&gt;1 million </a:t>
            </a:r>
            <a:r>
              <a:rPr lang="en-GB" dirty="0">
                <a:latin typeface="Arial" panose="020B0604020202020204" pitchFamily="34" charset="0"/>
                <a:cs typeface="Arial" panose="020B0604020202020204" pitchFamily="34" charset="0"/>
              </a:rPr>
              <a:t>people living with HIV did not access treatment in emergencies</a:t>
            </a:r>
            <a:endParaRPr lang="en-GB" spc="-100" dirty="0">
              <a:latin typeface="Arial" panose="020B0604020202020204" pitchFamily="34" charset="0"/>
              <a:cs typeface="Arial" panose="020B0604020202020204" pitchFamily="34" charset="0"/>
            </a:endParaRPr>
          </a:p>
          <a:p>
            <a:endParaRPr lang="en-CH" dirty="0"/>
          </a:p>
        </p:txBody>
      </p:sp>
      <p:sp>
        <p:nvSpPr>
          <p:cNvPr id="15" name="TextBox 14">
            <a:extLst>
              <a:ext uri="{FF2B5EF4-FFF2-40B4-BE49-F238E27FC236}">
                <a16:creationId xmlns:a16="http://schemas.microsoft.com/office/drawing/2014/main" id="{5BECF310-F26E-4650-BD04-99F11347100D}"/>
              </a:ext>
            </a:extLst>
          </p:cNvPr>
          <p:cNvSpPr txBox="1"/>
          <p:nvPr/>
        </p:nvSpPr>
        <p:spPr>
          <a:xfrm>
            <a:off x="9250826" y="2715192"/>
            <a:ext cx="2739853" cy="253916"/>
          </a:xfrm>
          <a:prstGeom prst="rect">
            <a:avLst/>
          </a:prstGeom>
          <a:noFill/>
        </p:spPr>
        <p:txBody>
          <a:bodyPr wrap="none" rtlCol="0">
            <a:spAutoFit/>
          </a:bodyPr>
          <a:lstStyle/>
          <a:p>
            <a:r>
              <a:rPr lang="en-GB" sz="1050" dirty="0">
                <a:latin typeface="Arial" panose="020B0604020202020204" pitchFamily="34" charset="0"/>
                <a:cs typeface="Arial" panose="020B0604020202020204" pitchFamily="34" charset="0"/>
              </a:rPr>
              <a:t>Sources: </a:t>
            </a:r>
            <a:r>
              <a:rPr lang="en-US" sz="1050" dirty="0">
                <a:latin typeface="Arial" panose="020B0604020202020204" pitchFamily="34" charset="0"/>
                <a:cs typeface="Arial" panose="020B0604020202020204" pitchFamily="34" charset="0"/>
              </a:rPr>
              <a:t>UNHCR, UNICEF, UNAIDS 2015</a:t>
            </a:r>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1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FE47-E0B2-4FE5-89BE-4BBED98D0E57}"/>
              </a:ext>
            </a:extLst>
          </p:cNvPr>
          <p:cNvSpPr>
            <a:spLocks noGrp="1"/>
          </p:cNvSpPr>
          <p:nvPr>
            <p:ph type="title"/>
          </p:nvPr>
        </p:nvSpPr>
        <p:spPr>
          <a:xfrm>
            <a:off x="1107832" y="457202"/>
            <a:ext cx="10691040" cy="1143000"/>
          </a:xfrm>
        </p:spPr>
        <p:txBody>
          <a:bodyPr/>
          <a:lstStyle/>
          <a:p>
            <a:r>
              <a:rPr lang="en-US" dirty="0"/>
              <a:t>Integrated Assessments &amp; Responses</a:t>
            </a:r>
            <a:endParaRPr lang="en-CH" dirty="0"/>
          </a:p>
        </p:txBody>
      </p:sp>
      <p:pic>
        <p:nvPicPr>
          <p:cNvPr id="4" name="Content Placeholder 3">
            <a:extLst>
              <a:ext uri="{FF2B5EF4-FFF2-40B4-BE49-F238E27FC236}">
                <a16:creationId xmlns:a16="http://schemas.microsoft.com/office/drawing/2014/main" id="{BDC1B37E-2AE0-4EF0-9ADA-C9EBD9051883}"/>
              </a:ext>
            </a:extLst>
          </p:cNvPr>
          <p:cNvPicPr>
            <a:picLocks noGrp="1" noChangeAspect="1"/>
          </p:cNvPicPr>
          <p:nvPr>
            <p:ph idx="1"/>
          </p:nvPr>
        </p:nvPicPr>
        <p:blipFill>
          <a:blip r:embed="rId3"/>
          <a:stretch>
            <a:fillRect/>
          </a:stretch>
        </p:blipFill>
        <p:spPr>
          <a:xfrm>
            <a:off x="8610049" y="1628796"/>
            <a:ext cx="3188823" cy="4433076"/>
          </a:xfrm>
          <a:prstGeom prst="rect">
            <a:avLst/>
          </a:prstGeom>
        </p:spPr>
      </p:pic>
      <p:pic>
        <p:nvPicPr>
          <p:cNvPr id="5" name="Picture 4">
            <a:extLst>
              <a:ext uri="{FF2B5EF4-FFF2-40B4-BE49-F238E27FC236}">
                <a16:creationId xmlns:a16="http://schemas.microsoft.com/office/drawing/2014/main" id="{280CF512-87AE-4BE4-BB37-E1F420635535}"/>
              </a:ext>
            </a:extLst>
          </p:cNvPr>
          <p:cNvPicPr>
            <a:picLocks noChangeAspect="1"/>
          </p:cNvPicPr>
          <p:nvPr/>
        </p:nvPicPr>
        <p:blipFill>
          <a:blip r:embed="rId4"/>
          <a:stretch>
            <a:fillRect/>
          </a:stretch>
        </p:blipFill>
        <p:spPr>
          <a:xfrm>
            <a:off x="626378" y="1655375"/>
            <a:ext cx="3188823" cy="4604800"/>
          </a:xfrm>
          <a:prstGeom prst="rect">
            <a:avLst/>
          </a:prstGeom>
        </p:spPr>
      </p:pic>
      <p:pic>
        <p:nvPicPr>
          <p:cNvPr id="6" name="Picture 5">
            <a:extLst>
              <a:ext uri="{FF2B5EF4-FFF2-40B4-BE49-F238E27FC236}">
                <a16:creationId xmlns:a16="http://schemas.microsoft.com/office/drawing/2014/main" id="{DD969019-FDDA-4CB8-99D2-C5E5EC0F6ACF}"/>
              </a:ext>
            </a:extLst>
          </p:cNvPr>
          <p:cNvPicPr>
            <a:picLocks noChangeAspect="1"/>
          </p:cNvPicPr>
          <p:nvPr/>
        </p:nvPicPr>
        <p:blipFill>
          <a:blip r:embed="rId5"/>
          <a:stretch>
            <a:fillRect/>
          </a:stretch>
        </p:blipFill>
        <p:spPr>
          <a:xfrm>
            <a:off x="4072270" y="1896571"/>
            <a:ext cx="4304531" cy="3336012"/>
          </a:xfrm>
          <a:prstGeom prst="rect">
            <a:avLst/>
          </a:prstGeom>
        </p:spPr>
      </p:pic>
    </p:spTree>
    <p:extLst>
      <p:ext uri="{BB962C8B-B14F-4D97-AF65-F5344CB8AC3E}">
        <p14:creationId xmlns:p14="http://schemas.microsoft.com/office/powerpoint/2010/main" val="85279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C78A-5E9C-4941-B88C-C53D192E762F}"/>
              </a:ext>
            </a:extLst>
          </p:cNvPr>
          <p:cNvSpPr>
            <a:spLocks noGrp="1"/>
          </p:cNvSpPr>
          <p:nvPr>
            <p:ph type="title"/>
          </p:nvPr>
        </p:nvSpPr>
        <p:spPr/>
        <p:txBody>
          <a:bodyPr>
            <a:normAutofit fontScale="90000"/>
          </a:bodyPr>
          <a:lstStyle/>
          <a:p>
            <a:r>
              <a:rPr lang="en-US" dirty="0"/>
              <a:t>       Preparedness:  Stronger HIV program, </a:t>
            </a:r>
            <a:br>
              <a:rPr lang="en-US" dirty="0"/>
            </a:br>
            <a:r>
              <a:rPr lang="en-US" dirty="0"/>
              <a:t> More Resiliency in Emergencies</a:t>
            </a:r>
            <a:endParaRPr lang="en-CH" dirty="0"/>
          </a:p>
        </p:txBody>
      </p:sp>
      <p:sp>
        <p:nvSpPr>
          <p:cNvPr id="6" name="Text Placeholder 5">
            <a:extLst>
              <a:ext uri="{FF2B5EF4-FFF2-40B4-BE49-F238E27FC236}">
                <a16:creationId xmlns:a16="http://schemas.microsoft.com/office/drawing/2014/main" id="{15E8FE71-7A4A-4AF5-AF57-FD1367D4B33A}"/>
              </a:ext>
            </a:extLst>
          </p:cNvPr>
          <p:cNvSpPr>
            <a:spLocks noGrp="1"/>
          </p:cNvSpPr>
          <p:nvPr>
            <p:ph type="body" idx="1"/>
          </p:nvPr>
        </p:nvSpPr>
        <p:spPr>
          <a:xfrm>
            <a:off x="2880745" y="1363826"/>
            <a:ext cx="5117728" cy="639763"/>
          </a:xfrm>
        </p:spPr>
        <p:txBody>
          <a:bodyPr/>
          <a:lstStyle/>
          <a:p>
            <a:r>
              <a:rPr lang="en-US" dirty="0"/>
              <a:t>HIV PROGRAMS			</a:t>
            </a:r>
            <a:endParaRPr lang="en-CH" dirty="0"/>
          </a:p>
        </p:txBody>
      </p:sp>
      <p:sp>
        <p:nvSpPr>
          <p:cNvPr id="7" name="Content Placeholder 6">
            <a:extLst>
              <a:ext uri="{FF2B5EF4-FFF2-40B4-BE49-F238E27FC236}">
                <a16:creationId xmlns:a16="http://schemas.microsoft.com/office/drawing/2014/main" id="{41CA1390-BD2B-4466-A03E-3C1D5A5419FC}"/>
              </a:ext>
            </a:extLst>
          </p:cNvPr>
          <p:cNvSpPr>
            <a:spLocks noGrp="1"/>
          </p:cNvSpPr>
          <p:nvPr>
            <p:ph sz="half" idx="2"/>
          </p:nvPr>
        </p:nvSpPr>
        <p:spPr>
          <a:xfrm>
            <a:off x="2764357" y="2010212"/>
            <a:ext cx="5117728" cy="4141842"/>
          </a:xfrm>
        </p:spPr>
        <p:txBody>
          <a:bodyPr>
            <a:normAutofit fontScale="92500" lnSpcReduction="20000"/>
          </a:bodyPr>
          <a:lstStyle/>
          <a:p>
            <a:r>
              <a:rPr lang="en-US" dirty="0"/>
              <a:t>Differentiated Service Delivery</a:t>
            </a:r>
          </a:p>
          <a:p>
            <a:pPr lvl="1"/>
            <a:r>
              <a:rPr lang="en-US" dirty="0"/>
              <a:t>Multi-month Dispensing</a:t>
            </a:r>
          </a:p>
          <a:p>
            <a:pPr lvl="1"/>
            <a:r>
              <a:rPr lang="en-US" dirty="0"/>
              <a:t>Unique IDs/portable health card</a:t>
            </a:r>
          </a:p>
          <a:p>
            <a:pPr marL="457200" lvl="1" indent="0">
              <a:buNone/>
            </a:pPr>
            <a:endParaRPr lang="en-US" dirty="0"/>
          </a:p>
          <a:p>
            <a:r>
              <a:rPr lang="en-US" dirty="0"/>
              <a:t>Community-based Services</a:t>
            </a:r>
          </a:p>
          <a:p>
            <a:pPr lvl="1"/>
            <a:r>
              <a:rPr lang="en-US" dirty="0"/>
              <a:t>Limited facility dependency</a:t>
            </a:r>
          </a:p>
          <a:p>
            <a:pPr marL="0" indent="0">
              <a:buNone/>
            </a:pPr>
            <a:endParaRPr lang="en-US" dirty="0"/>
          </a:p>
          <a:p>
            <a:r>
              <a:rPr lang="en-US" dirty="0"/>
              <a:t>Community-led responses</a:t>
            </a:r>
          </a:p>
          <a:p>
            <a:pPr lvl="1"/>
            <a:r>
              <a:rPr lang="en-US" dirty="0"/>
              <a:t>Community Adherence Groups, </a:t>
            </a:r>
          </a:p>
          <a:p>
            <a:pPr lvl="1"/>
            <a:r>
              <a:rPr lang="en-US" dirty="0"/>
              <a:t>PLWHA Support Groups</a:t>
            </a:r>
          </a:p>
          <a:p>
            <a:pPr marL="0" indent="0">
              <a:buNone/>
            </a:pPr>
            <a:endParaRPr lang="en-US" dirty="0"/>
          </a:p>
          <a:p>
            <a:r>
              <a:rPr lang="en-US" dirty="0"/>
              <a:t>Community Monitoring</a:t>
            </a:r>
            <a:endParaRPr lang="en-CH" dirty="0"/>
          </a:p>
        </p:txBody>
      </p:sp>
      <p:sp>
        <p:nvSpPr>
          <p:cNvPr id="8" name="Text Placeholder 7">
            <a:extLst>
              <a:ext uri="{FF2B5EF4-FFF2-40B4-BE49-F238E27FC236}">
                <a16:creationId xmlns:a16="http://schemas.microsoft.com/office/drawing/2014/main" id="{813A27EA-51B4-474C-A8D2-31215A167DEC}"/>
              </a:ext>
            </a:extLst>
          </p:cNvPr>
          <p:cNvSpPr>
            <a:spLocks noGrp="1"/>
          </p:cNvSpPr>
          <p:nvPr>
            <p:ph type="body" sz="quarter" idx="3"/>
          </p:nvPr>
        </p:nvSpPr>
        <p:spPr>
          <a:xfrm>
            <a:off x="7219158" y="1363828"/>
            <a:ext cx="5389033" cy="639763"/>
          </a:xfrm>
        </p:spPr>
        <p:txBody>
          <a:bodyPr/>
          <a:lstStyle/>
          <a:p>
            <a:r>
              <a:rPr lang="en-US" dirty="0"/>
              <a:t>RESILIENCY IN EMERGENCIES</a:t>
            </a:r>
            <a:endParaRPr lang="en-CH" dirty="0"/>
          </a:p>
        </p:txBody>
      </p:sp>
      <p:sp>
        <p:nvSpPr>
          <p:cNvPr id="9" name="Content Placeholder 8">
            <a:extLst>
              <a:ext uri="{FF2B5EF4-FFF2-40B4-BE49-F238E27FC236}">
                <a16:creationId xmlns:a16="http://schemas.microsoft.com/office/drawing/2014/main" id="{D942DD4D-E59C-46B5-AE81-86B7958786B8}"/>
              </a:ext>
            </a:extLst>
          </p:cNvPr>
          <p:cNvSpPr>
            <a:spLocks noGrp="1"/>
          </p:cNvSpPr>
          <p:nvPr>
            <p:ph sz="quarter" idx="4"/>
          </p:nvPr>
        </p:nvSpPr>
        <p:spPr>
          <a:xfrm>
            <a:off x="7096179" y="2003589"/>
            <a:ext cx="5014883" cy="4310395"/>
          </a:xfrm>
        </p:spPr>
        <p:txBody>
          <a:bodyPr>
            <a:normAutofit fontScale="92500" lnSpcReduction="20000"/>
          </a:bodyPr>
          <a:lstStyle/>
          <a:p>
            <a:r>
              <a:rPr lang="en-US" dirty="0"/>
              <a:t>Medications on-hand for rapid mobility or interrupted supplies</a:t>
            </a:r>
          </a:p>
          <a:p>
            <a:pPr lvl="1"/>
            <a:r>
              <a:rPr lang="en-US" dirty="0"/>
              <a:t>Access across service delivery sites</a:t>
            </a:r>
          </a:p>
          <a:p>
            <a:pPr marL="457200" lvl="1" indent="0">
              <a:buNone/>
            </a:pPr>
            <a:endParaRPr lang="en-US" dirty="0"/>
          </a:p>
          <a:p>
            <a:r>
              <a:rPr lang="en-US" dirty="0"/>
              <a:t>Bringing services to community, not moving the community to services</a:t>
            </a:r>
          </a:p>
          <a:p>
            <a:pPr marL="0" indent="0">
              <a:buNone/>
            </a:pPr>
            <a:endParaRPr lang="en-US" dirty="0"/>
          </a:p>
          <a:p>
            <a:r>
              <a:rPr lang="en-US" dirty="0"/>
              <a:t>Shared problem-solving, communications, social supports</a:t>
            </a:r>
          </a:p>
          <a:p>
            <a:pPr marL="0" indent="0">
              <a:buNone/>
            </a:pPr>
            <a:endParaRPr lang="en-US" dirty="0"/>
          </a:p>
          <a:p>
            <a:pPr marL="0" indent="0">
              <a:buNone/>
            </a:pPr>
            <a:endParaRPr lang="en-US" dirty="0"/>
          </a:p>
          <a:p>
            <a:r>
              <a:rPr lang="en-US" dirty="0"/>
              <a:t>Ability to assess, report, account, especially in low-access areas</a:t>
            </a:r>
            <a:endParaRPr lang="en-CH" dirty="0"/>
          </a:p>
        </p:txBody>
      </p:sp>
      <p:pic>
        <p:nvPicPr>
          <p:cNvPr id="10" name="Picture 9">
            <a:extLst>
              <a:ext uri="{FF2B5EF4-FFF2-40B4-BE49-F238E27FC236}">
                <a16:creationId xmlns:a16="http://schemas.microsoft.com/office/drawing/2014/main" id="{8F97B963-5582-4AB1-A04F-9944D0C1BF1F}"/>
              </a:ext>
            </a:extLst>
          </p:cNvPr>
          <p:cNvPicPr>
            <a:picLocks noChangeAspect="1"/>
          </p:cNvPicPr>
          <p:nvPr/>
        </p:nvPicPr>
        <p:blipFill>
          <a:blip r:embed="rId3"/>
          <a:stretch>
            <a:fillRect/>
          </a:stretch>
        </p:blipFill>
        <p:spPr>
          <a:xfrm rot="20593114">
            <a:off x="40669" y="3380864"/>
            <a:ext cx="2619110" cy="3363286"/>
          </a:xfrm>
          <a:prstGeom prst="rect">
            <a:avLst/>
          </a:prstGeom>
        </p:spPr>
      </p:pic>
    </p:spTree>
    <p:extLst>
      <p:ext uri="{BB962C8B-B14F-4D97-AF65-F5344CB8AC3E}">
        <p14:creationId xmlns:p14="http://schemas.microsoft.com/office/powerpoint/2010/main" val="577426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2879-B349-4AEE-BCBE-6C674E29694F}"/>
              </a:ext>
            </a:extLst>
          </p:cNvPr>
          <p:cNvSpPr>
            <a:spLocks noGrp="1"/>
          </p:cNvSpPr>
          <p:nvPr>
            <p:ph type="title"/>
          </p:nvPr>
        </p:nvSpPr>
        <p:spPr>
          <a:xfrm>
            <a:off x="6286500" y="5304399"/>
            <a:ext cx="5567680" cy="1833001"/>
          </a:xfrm>
        </p:spPr>
        <p:txBody>
          <a:bodyPr vert="horz" lIns="91440" tIns="45720" rIns="91440" bIns="45720" rtlCol="0" anchor="b">
            <a:normAutofit fontScale="90000"/>
          </a:bodyPr>
          <a:lstStyle/>
          <a:p>
            <a:br>
              <a:rPr lang="en-US" sz="1800" b="1" dirty="0"/>
            </a:br>
            <a:br>
              <a:rPr lang="en-US" sz="1800" b="1" dirty="0"/>
            </a:br>
            <a:r>
              <a:rPr lang="en-US" sz="3600" b="1" dirty="0"/>
              <a:t>Mozambique</a:t>
            </a:r>
            <a:br>
              <a:rPr lang="en-US" sz="1800" dirty="0"/>
            </a:br>
            <a:br>
              <a:rPr lang="en-US" sz="1800" dirty="0"/>
            </a:br>
            <a:r>
              <a:rPr lang="en-US" sz="1800" dirty="0"/>
              <a:t>A succession of </a:t>
            </a:r>
            <a:r>
              <a:rPr lang="en-US" sz="2700" dirty="0"/>
              <a:t>tropical storms and cyclones </a:t>
            </a:r>
            <a:r>
              <a:rPr lang="en-US" sz="2000" dirty="0"/>
              <a:t>(</a:t>
            </a:r>
            <a:r>
              <a:rPr lang="en-US" sz="2000" dirty="0" err="1"/>
              <a:t>Idah</a:t>
            </a:r>
            <a:r>
              <a:rPr lang="en-US" sz="2000" dirty="0"/>
              <a:t> and Kenneth) </a:t>
            </a:r>
            <a:r>
              <a:rPr lang="en-US" sz="1800" dirty="0"/>
              <a:t>devastated large parts of the country,. Many of the affected areas where </a:t>
            </a:r>
            <a:r>
              <a:rPr lang="en-US" sz="2700" dirty="0"/>
              <a:t>beyond reach to the international community</a:t>
            </a:r>
            <a:r>
              <a:rPr lang="en-US" sz="1800" dirty="0"/>
              <a:t>. In response a </a:t>
            </a:r>
            <a:r>
              <a:rPr lang="en-US" sz="1800" dirty="0" err="1"/>
              <a:t>governement</a:t>
            </a:r>
            <a:r>
              <a:rPr lang="en-US" sz="1800" dirty="0"/>
              <a:t> endorsed initial Health Plan was prepared by the humanitarian partnership.</a:t>
            </a:r>
            <a:br>
              <a:rPr lang="en-US" sz="1800" dirty="0"/>
            </a:br>
            <a:br>
              <a:rPr lang="en-US" sz="1800" dirty="0"/>
            </a:br>
            <a:r>
              <a:rPr lang="en-US" sz="1800" dirty="0"/>
              <a:t>This situation resulted in comprehensive </a:t>
            </a:r>
            <a:r>
              <a:rPr lang="en-US" sz="2700" dirty="0"/>
              <a:t>support to civil society including networks of PLHI</a:t>
            </a:r>
            <a:r>
              <a:rPr lang="en-US" sz="1800" dirty="0"/>
              <a:t>V to respond accordingly. Working with and through the Joint Team for HIV and AIDS</a:t>
            </a:r>
            <a:r>
              <a:rPr lang="en-US" sz="2700" dirty="0"/>
              <a:t>, HIV mapping </a:t>
            </a:r>
            <a:r>
              <a:rPr lang="en-US" sz="1800" dirty="0"/>
              <a:t>is being carried out with a focus on finding those on treatment but </a:t>
            </a:r>
            <a:r>
              <a:rPr lang="en-US" sz="1800" dirty="0" err="1"/>
              <a:t>curently</a:t>
            </a:r>
            <a:r>
              <a:rPr lang="en-US" sz="1800" dirty="0"/>
              <a:t> Lost To Follow Up. Patients LTFU is a growing concern for the country response and the disaster provided a </a:t>
            </a:r>
            <a:r>
              <a:rPr lang="en-US" sz="1800" dirty="0" err="1"/>
              <a:t>futher</a:t>
            </a:r>
            <a:r>
              <a:rPr lang="en-US" sz="1800" dirty="0"/>
              <a:t> the </a:t>
            </a:r>
            <a:r>
              <a:rPr lang="en-US" sz="1800" dirty="0" err="1"/>
              <a:t>inpetus</a:t>
            </a:r>
            <a:r>
              <a:rPr lang="en-US" sz="1800" dirty="0"/>
              <a:t> to increasingly and more urgently address these concerns. </a:t>
            </a:r>
            <a:br>
              <a:rPr lang="en-US" sz="1800" dirty="0"/>
            </a:br>
            <a:br>
              <a:rPr lang="en-US" sz="1800" dirty="0"/>
            </a:br>
            <a:r>
              <a:rPr lang="en-US" sz="1800" dirty="0"/>
              <a:t>It is very much </a:t>
            </a:r>
            <a:r>
              <a:rPr lang="en-US" sz="2700" dirty="0"/>
              <a:t>a community response meeting a community need</a:t>
            </a:r>
            <a:r>
              <a:rPr lang="en-US" sz="1800" dirty="0"/>
              <a:t>. The humanitarian community has assisted and provided critical supplies, including the means for mobile health, establishing humanitarian hubs but the focus on </a:t>
            </a:r>
            <a:r>
              <a:rPr lang="en-US" sz="2700" dirty="0"/>
              <a:t>local decision making and engagement of civil society </a:t>
            </a:r>
            <a:r>
              <a:rPr lang="en-US" sz="1800" dirty="0"/>
              <a:t>and, in particular. women’s groups.</a:t>
            </a:r>
            <a:br>
              <a:rPr lang="en-US" sz="1800" dirty="0"/>
            </a:br>
            <a:br>
              <a:rPr lang="en-US" sz="1500" dirty="0"/>
            </a:br>
            <a:endParaRPr lang="en-US" sz="1500" dirty="0"/>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A9779A-8E8C-467B-BA71-50D9DA7E10AC}"/>
              </a:ext>
            </a:extLst>
          </p:cNvPr>
          <p:cNvPicPr>
            <a:picLocks noChangeAspect="1"/>
          </p:cNvPicPr>
          <p:nvPr/>
        </p:nvPicPr>
        <p:blipFill rotWithShape="1">
          <a:blip r:embed="rId2"/>
          <a:srcRect l="25834" r="1619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68501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1_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3.xml><?xml version="1.0" encoding="utf-8"?>
<a:theme xmlns:a="http://schemas.openxmlformats.org/drawingml/2006/main" name="1_Office Theme">
  <a:themeElements>
    <a:clrScheme name="UNAIDS">
      <a:dk1>
        <a:srgbClr val="000000"/>
      </a:dk1>
      <a:lt1>
        <a:srgbClr val="FFFFFF"/>
      </a:lt1>
      <a:dk2>
        <a:srgbClr val="44546A"/>
      </a:dk2>
      <a:lt2>
        <a:srgbClr val="E7E6E6"/>
      </a:lt2>
      <a:accent1>
        <a:srgbClr val="5151AD"/>
      </a:accent1>
      <a:accent2>
        <a:srgbClr val="EF2800"/>
      </a:accent2>
      <a:accent3>
        <a:srgbClr val="59C638"/>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9A7D4038791449792456AD241FC7F" ma:contentTypeVersion="7" ma:contentTypeDescription="Create a new document." ma:contentTypeScope="" ma:versionID="0d578597765459fcfea51a854d5d6d1e">
  <xsd:schema xmlns:xsd="http://www.w3.org/2001/XMLSchema" xmlns:xs="http://www.w3.org/2001/XMLSchema" xmlns:p="http://schemas.microsoft.com/office/2006/metadata/properties" xmlns:ns3="295731dd-23a7-49f0-a718-fbee7588fc11" targetNamespace="http://schemas.microsoft.com/office/2006/metadata/properties" ma:root="true" ma:fieldsID="29ddd706f94d01b832e6dc5f0053fd95" ns3:_="">
    <xsd:import namespace="295731dd-23a7-49f0-a718-fbee7588fc1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731dd-23a7-49f0-a718-fbee7588f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6CAAC-DE78-47EC-810D-FF8BB8AE1398}">
  <ds:schemaRefs>
    <ds:schemaRef ds:uri="http://schemas.microsoft.com/sharepoint/v3/contenttype/forms"/>
  </ds:schemaRefs>
</ds:datastoreItem>
</file>

<file path=customXml/itemProps2.xml><?xml version="1.0" encoding="utf-8"?>
<ds:datastoreItem xmlns:ds="http://schemas.openxmlformats.org/officeDocument/2006/customXml" ds:itemID="{81D08F8D-0D2E-493C-957F-CBF1C64A8754}">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295731dd-23a7-49f0-a718-fbee7588fc11"/>
    <ds:schemaRef ds:uri="http://purl.org/dc/terms/"/>
  </ds:schemaRefs>
</ds:datastoreItem>
</file>

<file path=customXml/itemProps3.xml><?xml version="1.0" encoding="utf-8"?>
<ds:datastoreItem xmlns:ds="http://schemas.openxmlformats.org/officeDocument/2006/customXml" ds:itemID="{5A7138C0-560C-43CC-B33D-59EA3BF60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731dd-23a7-49f0-a718-fbee7588fc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1326</TotalTime>
  <Words>1803</Words>
  <Application>Microsoft Office PowerPoint</Application>
  <PresentationFormat>Widescreen</PresentationFormat>
  <Paragraphs>239</Paragraphs>
  <Slides>24</Slides>
  <Notes>12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Arial</vt:lpstr>
      <vt:lpstr>Arial Nova</vt:lpstr>
      <vt:lpstr>Arial Nova Light</vt:lpstr>
      <vt:lpstr>Calibri</vt:lpstr>
      <vt:lpstr>Calibri Light</vt:lpstr>
      <vt:lpstr>Century Gothic</vt:lpstr>
      <vt:lpstr>Courier New</vt:lpstr>
      <vt:lpstr>Franklin Gothic Book</vt:lpstr>
      <vt:lpstr>Raleway</vt:lpstr>
      <vt:lpstr>Segoe UI</vt:lpstr>
      <vt:lpstr>Symbol</vt:lpstr>
      <vt:lpstr>Wingdings</vt:lpstr>
      <vt:lpstr>AIDS 2016_Template</vt:lpstr>
      <vt:lpstr>1_AIDS 2016_Template</vt:lpstr>
      <vt:lpstr>1_Office Theme</vt:lpstr>
      <vt:lpstr>Office Theme</vt:lpstr>
      <vt:lpstr>PowerPoint Presentation</vt:lpstr>
      <vt:lpstr>Fragile Settings, Resilient People,  &amp; HIV</vt:lpstr>
      <vt:lpstr>PowerPoint Presentation</vt:lpstr>
      <vt:lpstr>Fragile Settings &amp; HIV</vt:lpstr>
      <vt:lpstr>Emergencies are diverse…         but are universally disruptive</vt:lpstr>
      <vt:lpstr>PLWHIV Increasingly Affected by Emergencies</vt:lpstr>
      <vt:lpstr>Integrated Assessments &amp; Responses</vt:lpstr>
      <vt:lpstr>       Preparedness:  Stronger HIV program,   More Resiliency in Emergencies</vt:lpstr>
      <vt:lpstr>  Mozambique  A succession of tropical storms and cyclones (Idah and Kenneth) devastated large parts of the country,. Many of the affected areas where beyond reach to the international community. In response a governement endorsed initial Health Plan was prepared by the humanitarian partnership.  This situation resulted in comprehensive support to civil society including networks of PLHIV to respond accordingly. Working with and through the Joint Team for HIV and AIDS, HIV mapping is being carried out with a focus on finding those on treatment but curently Lost To Follow Up. Patients LTFU is a growing concern for the country response and the disaster provided a futher the inpetus to increasingly and more urgently address these concerns.   It is very much a community response meeting a community need. The humanitarian community has assisted and provided critical supplies, including the means for mobile health, establishing humanitarian hubs but the focus on local decision making and engagement of civil society and, in particular. women’s groups.  </vt:lpstr>
      <vt:lpstr>2019 Cyclones, Mozambique</vt:lpstr>
      <vt:lpstr>PowerPoint Presentation</vt:lpstr>
      <vt:lpstr>PowerPoint Presentation</vt:lpstr>
      <vt:lpstr>Recovery:  Build it Better than Before</vt:lpstr>
      <vt:lpstr>Venezuela   Ongoing situation has brought together an unprecented collaberation between partners. Under stewardship of IOM and UNHCR, there are active fora for  cooridnation of activities within country and in neighbouring countries.  With support from the Global Fund Emergency Grant, stocks of DLG have been brought to the country to meet immediate needs. Plans are underway to request further provisions  UNAIDS and the Joint Team working with civil society and networks of PLHIV to devise a plan for distribution for this medication to parts of the country where it is needed the most.  Discussions with Ministry of Health ongoing on utilization of existing stocks of ART and to ensure a clear system of usage and reporting. This disaster quickened the supply of the right treatment to a population in urgent need  The Venezuela crisis has necessitated a regional approach, notably including, Colombia, Ecuador, Peru, Brazil, Mexico and countries in Central America and the Caribbean. Of note, all countries in South America provide ARVs to migrants without any cost to them.  A Humanitarian Regional Refugee and Migrant Response Plan (RMRP) has been prepared and being updated to meet needs and demands  </vt:lpstr>
      <vt:lpstr>Regional Collaboration &amp; Response</vt:lpstr>
      <vt:lpstr>Civil Society Monitoring</vt:lpstr>
      <vt:lpstr>Human Rights Emergencies</vt:lpstr>
      <vt:lpstr>In focus:  Mass Arbitrary Arrests of MSM </vt:lpstr>
      <vt:lpstr>From Emergency Support to Resilient Resource</vt:lpstr>
      <vt:lpstr>Critical Elements to Address Human Rights Emergencies</vt:lpstr>
      <vt:lpstr>2018 UNAIDS JOINT PROGRAMME Highlights:  UNHCR, UNFPA, WFP, WHO, WB, UNICEF, Secretariat, others</vt:lpstr>
      <vt:lpstr>UNAIDS Daily Duties HUMAN RIGHTS EMERGENCIES </vt:lpstr>
      <vt:lpstr>Resilient People Communities at the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Free, Stay Free, AIDS Free</dc:title>
  <dc:creator>MAHY, Mary</dc:creator>
  <cp:lastModifiedBy>HADER, Shannon</cp:lastModifiedBy>
  <cp:revision>11</cp:revision>
  <dcterms:created xsi:type="dcterms:W3CDTF">2019-07-17T15:55:38Z</dcterms:created>
  <dcterms:modified xsi:type="dcterms:W3CDTF">2019-07-24T15:38:35Z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0x0101006899A7D4038791449792456AD241FC7F</vt:lpwstr>
  </property>
</Properties>
</file>